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23.xml" ContentType="application/vnd.openxmlformats-officedocument.presentationml.notesSlide+xml"/>
  <Override PartName="/ppt/charts/chart11.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16" r:id="rId3"/>
    <p:sldId id="317" r:id="rId4"/>
    <p:sldId id="257" r:id="rId5"/>
    <p:sldId id="326" r:id="rId6"/>
    <p:sldId id="275" r:id="rId7"/>
    <p:sldId id="276" r:id="rId8"/>
    <p:sldId id="336" r:id="rId9"/>
    <p:sldId id="298" r:id="rId10"/>
    <p:sldId id="299" r:id="rId11"/>
    <p:sldId id="322" r:id="rId12"/>
    <p:sldId id="303" r:id="rId13"/>
    <p:sldId id="327" r:id="rId14"/>
    <p:sldId id="319" r:id="rId15"/>
    <p:sldId id="320" r:id="rId16"/>
    <p:sldId id="338" r:id="rId17"/>
    <p:sldId id="313" r:id="rId18"/>
    <p:sldId id="323" r:id="rId19"/>
    <p:sldId id="309" r:id="rId20"/>
    <p:sldId id="332" r:id="rId21"/>
    <p:sldId id="315" r:id="rId22"/>
    <p:sldId id="306" r:id="rId23"/>
    <p:sldId id="268" r:id="rId24"/>
    <p:sldId id="267" r:id="rId25"/>
    <p:sldId id="324" r:id="rId26"/>
    <p:sldId id="269" r:id="rId27"/>
    <p:sldId id="270" r:id="rId28"/>
    <p:sldId id="337" r:id="rId29"/>
    <p:sldId id="271" r:id="rId30"/>
    <p:sldId id="330" r:id="rId31"/>
    <p:sldId id="331" r:id="rId32"/>
    <p:sldId id="32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C7E2"/>
    <a:srgbClr val="C4BD97"/>
    <a:srgbClr val="E5E2D1"/>
    <a:srgbClr val="623C2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2" autoAdjust="0"/>
    <p:restoredTop sz="89418" autoAdjust="0"/>
  </p:normalViewPr>
  <p:slideViewPr>
    <p:cSldViewPr>
      <p:cViewPr varScale="1">
        <p:scale>
          <a:sx n="70" d="100"/>
          <a:sy n="70" d="100"/>
        </p:scale>
        <p:origin x="-63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_rels/chart13.xml.rels><?xml version="1.0" encoding="UTF-8" standalone="yes"?>
<Relationships xmlns="http://schemas.openxmlformats.org/package/2006/relationships"><Relationship Id="rId1" Type="http://schemas.openxmlformats.org/officeDocument/2006/relationships/oleObject" Target="file:///\\Nfhs05\d\NFHS3\data_reports\E_special_reports\urban_health_report\c_urban_health_graphs_final\urban_health_slum_population_28july09.xlsx" TargetMode="Externa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11.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Nfhs05\d\NFHS3\data_reports\E_special_reports\urban_health_report\c_urban_health_graphs_final\urban_health_slum_population_28july0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Nfhs05\d\NFHS3\data_reports\E_special_reports\urban_health_report\c_urban_health_graphs_final\urban_health_slum_population_28july09.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Nfhs05\d\NFHS3\data_reports\E_special_reports\urban_health_report\c_urban_health_graphs_final\urban_health_slum_population_28july09.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manualLayout>
          <c:layoutTarget val="inner"/>
          <c:xMode val="edge"/>
          <c:yMode val="edge"/>
          <c:x val="9.8238067463789838E-3"/>
          <c:y val="0.29121128327612933"/>
          <c:w val="0.96550877024519299"/>
          <c:h val="0.49400438320350365"/>
        </c:manualLayout>
      </c:layout>
      <c:barChart>
        <c:barDir val="col"/>
        <c:grouping val="clustered"/>
        <c:ser>
          <c:idx val="0"/>
          <c:order val="0"/>
          <c:tx>
            <c:strRef>
              <c:f>Sheet1!$B$1</c:f>
              <c:strCache>
                <c:ptCount val="1"/>
                <c:pt idx="0">
                  <c:v>Slum</c:v>
                </c:pt>
              </c:strCache>
            </c:strRef>
          </c:tx>
          <c:spPr>
            <a:solidFill>
              <a:srgbClr val="623C20"/>
            </a:solidFill>
          </c:spPr>
          <c:dLbls>
            <c:txPr>
              <a:bodyPr/>
              <a:lstStyle/>
              <a:p>
                <a:pPr>
                  <a:defRPr lang="en-US" sz="1800" b="1">
                    <a:solidFill>
                      <a:srgbClr val="002060"/>
                    </a:solidFill>
                  </a:defRPr>
                </a:pPr>
                <a:endParaRPr lang="en-US"/>
              </a:p>
            </c:txPr>
            <c:showVal val="1"/>
          </c:dLbls>
          <c:cat>
            <c:strRef>
              <c:f>Sheet1!$A$2:$A$9</c:f>
              <c:strCache>
                <c:ptCount val="8"/>
                <c:pt idx="0">
                  <c:v>Delhi</c:v>
                </c:pt>
                <c:pt idx="1">
                  <c:v>Meerut</c:v>
                </c:pt>
                <c:pt idx="2">
                  <c:v>Kolkata</c:v>
                </c:pt>
                <c:pt idx="3">
                  <c:v>Indore</c:v>
                </c:pt>
                <c:pt idx="4">
                  <c:v>Mumbai</c:v>
                </c:pt>
                <c:pt idx="5">
                  <c:v>Nagpur</c:v>
                </c:pt>
                <c:pt idx="6">
                  <c:v>Hyderabad</c:v>
                </c:pt>
                <c:pt idx="7">
                  <c:v>Chennai</c:v>
                </c:pt>
              </c:strCache>
            </c:strRef>
          </c:cat>
          <c:val>
            <c:numRef>
              <c:f>Sheet1!$B$2:$B$9</c:f>
              <c:numCache>
                <c:formatCode>0</c:formatCode>
                <c:ptCount val="8"/>
                <c:pt idx="0">
                  <c:v>20.3</c:v>
                </c:pt>
                <c:pt idx="1">
                  <c:v>43.3</c:v>
                </c:pt>
                <c:pt idx="2">
                  <c:v>32.700000000000003</c:v>
                </c:pt>
                <c:pt idx="3">
                  <c:v>20.100000000000001</c:v>
                </c:pt>
                <c:pt idx="4">
                  <c:v>56</c:v>
                </c:pt>
                <c:pt idx="5">
                  <c:v>33.9</c:v>
                </c:pt>
                <c:pt idx="6">
                  <c:v>18.100000000000001</c:v>
                </c:pt>
                <c:pt idx="7">
                  <c:v>18.2</c:v>
                </c:pt>
              </c:numCache>
            </c:numRef>
          </c:val>
        </c:ser>
        <c:ser>
          <c:idx val="1"/>
          <c:order val="1"/>
          <c:tx>
            <c:strRef>
              <c:f>Sheet1!$C$1</c:f>
              <c:strCache>
                <c:ptCount val="1"/>
                <c:pt idx="0">
                  <c:v>Poor</c:v>
                </c:pt>
              </c:strCache>
            </c:strRef>
          </c:tx>
          <c:spPr>
            <a:solidFill>
              <a:srgbClr val="623C20">
                <a:alpha val="60000"/>
              </a:srgbClr>
            </a:solidFill>
          </c:spPr>
          <c:dLbls>
            <c:txPr>
              <a:bodyPr/>
              <a:lstStyle/>
              <a:p>
                <a:pPr>
                  <a:defRPr lang="en-US" sz="1800" b="1">
                    <a:solidFill>
                      <a:srgbClr val="002060"/>
                    </a:solidFill>
                  </a:defRPr>
                </a:pPr>
                <a:endParaRPr lang="en-US"/>
              </a:p>
            </c:txPr>
            <c:showVal val="1"/>
          </c:dLbls>
          <c:cat>
            <c:strRef>
              <c:f>Sheet1!$A$2:$A$9</c:f>
              <c:strCache>
                <c:ptCount val="8"/>
                <c:pt idx="0">
                  <c:v>Delhi</c:v>
                </c:pt>
                <c:pt idx="1">
                  <c:v>Meerut</c:v>
                </c:pt>
                <c:pt idx="2">
                  <c:v>Kolkata</c:v>
                </c:pt>
                <c:pt idx="3">
                  <c:v>Indore</c:v>
                </c:pt>
                <c:pt idx="4">
                  <c:v>Mumbai</c:v>
                </c:pt>
                <c:pt idx="5">
                  <c:v>Nagpur</c:v>
                </c:pt>
                <c:pt idx="6">
                  <c:v>Hyderabad</c:v>
                </c:pt>
                <c:pt idx="7">
                  <c:v>Chennai</c:v>
                </c:pt>
              </c:strCache>
            </c:strRef>
          </c:cat>
          <c:val>
            <c:numRef>
              <c:f>Sheet1!$C$2:$C$9</c:f>
              <c:numCache>
                <c:formatCode>0</c:formatCode>
                <c:ptCount val="8"/>
                <c:pt idx="0">
                  <c:v>13.9</c:v>
                </c:pt>
                <c:pt idx="1">
                  <c:v>15.8</c:v>
                </c:pt>
                <c:pt idx="2">
                  <c:v>14.1</c:v>
                </c:pt>
                <c:pt idx="3">
                  <c:v>11.9</c:v>
                </c:pt>
                <c:pt idx="4">
                  <c:v>7.7</c:v>
                </c:pt>
                <c:pt idx="5">
                  <c:v>20.5</c:v>
                </c:pt>
                <c:pt idx="6">
                  <c:v>12.9</c:v>
                </c:pt>
                <c:pt idx="7">
                  <c:v>17</c:v>
                </c:pt>
              </c:numCache>
            </c:numRef>
          </c:val>
        </c:ser>
        <c:axId val="80630912"/>
        <c:axId val="80632448"/>
      </c:barChart>
      <c:catAx>
        <c:axId val="80630912"/>
        <c:scaling>
          <c:orientation val="minMax"/>
        </c:scaling>
        <c:axPos val="b"/>
        <c:tickLblPos val="nextTo"/>
        <c:txPr>
          <a:bodyPr rot="0"/>
          <a:lstStyle/>
          <a:p>
            <a:pPr>
              <a:defRPr lang="en-US" sz="1800" b="1">
                <a:solidFill>
                  <a:srgbClr val="002060"/>
                </a:solidFill>
              </a:defRPr>
            </a:pPr>
            <a:endParaRPr lang="en-US"/>
          </a:p>
        </c:txPr>
        <c:crossAx val="80632448"/>
        <c:crosses val="autoZero"/>
        <c:auto val="1"/>
        <c:lblAlgn val="ctr"/>
        <c:lblOffset val="100"/>
        <c:tickLblSkip val="1"/>
      </c:catAx>
      <c:valAx>
        <c:axId val="80632448"/>
        <c:scaling>
          <c:orientation val="minMax"/>
        </c:scaling>
        <c:delete val="1"/>
        <c:axPos val="l"/>
        <c:numFmt formatCode="0" sourceLinked="1"/>
        <c:tickLblPos val="none"/>
        <c:crossAx val="80630912"/>
        <c:crosses val="autoZero"/>
        <c:crossBetween val="between"/>
      </c:valAx>
    </c:plotArea>
    <c:legend>
      <c:legendPos val="t"/>
      <c:layout>
        <c:manualLayout>
          <c:xMode val="edge"/>
          <c:yMode val="edge"/>
          <c:x val="0.25811181588412557"/>
          <c:y val="2.5406478795413839E-2"/>
          <c:w val="0.44612045115982801"/>
          <c:h val="0.14429928166873957"/>
        </c:manualLayout>
      </c:layout>
      <c:txPr>
        <a:bodyPr/>
        <a:lstStyle/>
        <a:p>
          <a:pPr>
            <a:defRPr lang="en-US" b="1">
              <a:solidFill>
                <a:srgbClr val="002060"/>
              </a:solidFill>
            </a:defRPr>
          </a:pPr>
          <a:endParaRPr lang="en-US"/>
        </a:p>
      </c:txPr>
    </c:legend>
    <c:plotVisOnly val="1"/>
  </c:chart>
  <c:spPr>
    <a:solidFill>
      <a:srgbClr val="E5E2D1"/>
    </a:solidFill>
  </c:spPr>
  <c:txPr>
    <a:bodyPr/>
    <a:lstStyle/>
    <a:p>
      <a:pPr>
        <a:defRPr sz="20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manualLayout>
          <c:layoutTarget val="inner"/>
          <c:xMode val="edge"/>
          <c:yMode val="edge"/>
          <c:x val="2.3712737127371281E-2"/>
          <c:y val="0.21552099737532973"/>
          <c:w val="0.9559620596206001"/>
          <c:h val="0.5935567669425923"/>
        </c:manualLayout>
      </c:layout>
      <c:barChart>
        <c:barDir val="col"/>
        <c:grouping val="clustered"/>
        <c:ser>
          <c:idx val="0"/>
          <c:order val="0"/>
          <c:tx>
            <c:strRef>
              <c:f>Sheet1!$B$1</c:f>
              <c:strCache>
                <c:ptCount val="1"/>
                <c:pt idx="0">
                  <c:v>Slum</c:v>
                </c:pt>
              </c:strCache>
            </c:strRef>
          </c:tx>
          <c:spPr>
            <a:solidFill>
              <a:srgbClr val="623C20"/>
            </a:solidFill>
          </c:spPr>
          <c:dLbls>
            <c:dLbl>
              <c:idx val="0"/>
              <c:layout>
                <c:manualLayout>
                  <c:x val="0"/>
                  <c:y val="1.6666666666666701E-2"/>
                </c:manualLayout>
              </c:layout>
              <c:showVal val="1"/>
            </c:dLbl>
            <c:dLbl>
              <c:idx val="1"/>
              <c:layout>
                <c:manualLayout>
                  <c:x val="0"/>
                  <c:y val="1.6666666666666701E-2"/>
                </c:manualLayout>
              </c:layout>
              <c:showVal val="1"/>
            </c:dLbl>
            <c:dLbl>
              <c:idx val="2"/>
              <c:layout>
                <c:manualLayout>
                  <c:x val="0"/>
                  <c:y val="1.6666666666666725E-2"/>
                </c:manualLayout>
              </c:layout>
              <c:showVal val="1"/>
            </c:dLbl>
            <c:dLbl>
              <c:idx val="3"/>
              <c:layout>
                <c:manualLayout>
                  <c:x val="0"/>
                  <c:y val="1.6666666666666725E-2"/>
                </c:manualLayout>
              </c:layout>
              <c:showVal val="1"/>
            </c:dLbl>
            <c:dLbl>
              <c:idx val="4"/>
              <c:layout>
                <c:manualLayout>
                  <c:x val="0"/>
                  <c:y val="1.6666666666666701E-2"/>
                </c:manualLayout>
              </c:layout>
              <c:showVal val="1"/>
            </c:dLbl>
            <c:dLbl>
              <c:idx val="5"/>
              <c:layout>
                <c:manualLayout>
                  <c:x val="-3.3875338753387827E-3"/>
                  <c:y val="1.6666666666666725E-2"/>
                </c:manualLayout>
              </c:layout>
              <c:showVal val="1"/>
            </c:dLbl>
            <c:dLbl>
              <c:idx val="6"/>
              <c:layout>
                <c:manualLayout>
                  <c:x val="0"/>
                  <c:y val="1.6666666666666701E-2"/>
                </c:manualLayout>
              </c:layout>
              <c:showVal val="1"/>
            </c:dLbl>
            <c:dLbl>
              <c:idx val="7"/>
              <c:layout>
                <c:manualLayout>
                  <c:x val="-3.3878006102895692E-3"/>
                  <c:y val="2.2222222222222251E-2"/>
                </c:manualLayout>
              </c:layout>
              <c:showVal val="1"/>
            </c:dLbl>
            <c:txPr>
              <a:bodyPr/>
              <a:lstStyle/>
              <a:p>
                <a:pPr>
                  <a:defRPr lang="en-US" sz="1800" b="1">
                    <a:solidFill>
                      <a:srgbClr val="002060"/>
                    </a:solidFill>
                    <a:latin typeface="+mn-lt"/>
                    <a:cs typeface="Arial" pitchFamily="34" charset="0"/>
                  </a:defRPr>
                </a:pPr>
                <a:endParaRPr lang="en-US"/>
              </a:p>
            </c:txPr>
            <c:showVal val="1"/>
          </c:dLbls>
          <c:cat>
            <c:strRef>
              <c:f>Sheet1!$A$2:$A$9</c:f>
              <c:strCache>
                <c:ptCount val="8"/>
                <c:pt idx="0">
                  <c:v>Delhi</c:v>
                </c:pt>
                <c:pt idx="1">
                  <c:v>Meerut</c:v>
                </c:pt>
                <c:pt idx="2">
                  <c:v>Kolkata</c:v>
                </c:pt>
                <c:pt idx="3">
                  <c:v>Indore</c:v>
                </c:pt>
                <c:pt idx="4">
                  <c:v>Mumbai</c:v>
                </c:pt>
                <c:pt idx="5">
                  <c:v>Nagpur</c:v>
                </c:pt>
                <c:pt idx="6">
                  <c:v>Hyderabad</c:v>
                </c:pt>
                <c:pt idx="7">
                  <c:v>Chennai</c:v>
                </c:pt>
              </c:strCache>
            </c:strRef>
          </c:cat>
          <c:val>
            <c:numRef>
              <c:f>Sheet1!$B$2:$B$9</c:f>
              <c:numCache>
                <c:formatCode>0</c:formatCode>
                <c:ptCount val="8"/>
                <c:pt idx="0">
                  <c:v>42</c:v>
                </c:pt>
                <c:pt idx="1">
                  <c:v>43</c:v>
                </c:pt>
                <c:pt idx="2">
                  <c:v>81</c:v>
                </c:pt>
                <c:pt idx="3">
                  <c:v>80</c:v>
                </c:pt>
                <c:pt idx="4">
                  <c:v>82</c:v>
                </c:pt>
                <c:pt idx="5">
                  <c:v>81</c:v>
                </c:pt>
                <c:pt idx="6">
                  <c:v>90</c:v>
                </c:pt>
                <c:pt idx="7">
                  <c:v>99</c:v>
                </c:pt>
              </c:numCache>
            </c:numRef>
          </c:val>
        </c:ser>
        <c:ser>
          <c:idx val="1"/>
          <c:order val="1"/>
          <c:tx>
            <c:strRef>
              <c:f>Sheet1!$C$1</c:f>
              <c:strCache>
                <c:ptCount val="1"/>
                <c:pt idx="0">
                  <c:v>Non-slum</c:v>
                </c:pt>
              </c:strCache>
            </c:strRef>
          </c:tx>
          <c:spPr>
            <a:solidFill>
              <a:srgbClr val="C4BD97"/>
            </a:solidFill>
          </c:spPr>
          <c:dLbls>
            <c:dLbl>
              <c:idx val="0"/>
              <c:layout>
                <c:manualLayout>
                  <c:x val="0"/>
                  <c:y val="1.1111111111111125E-2"/>
                </c:manualLayout>
              </c:layout>
              <c:dLblPos val="outEnd"/>
              <c:showVal val="1"/>
            </c:dLbl>
            <c:dLbl>
              <c:idx val="1"/>
              <c:layout>
                <c:manualLayout>
                  <c:x val="-6.7750677506775818E-3"/>
                  <c:y val="1.1111111111111125E-2"/>
                </c:manualLayout>
              </c:layout>
              <c:dLblPos val="outEnd"/>
              <c:showVal val="1"/>
            </c:dLbl>
            <c:dLbl>
              <c:idx val="2"/>
              <c:layout>
                <c:manualLayout>
                  <c:x val="0"/>
                  <c:y val="1.1111111111111061E-2"/>
                </c:manualLayout>
              </c:layout>
              <c:dLblPos val="outEnd"/>
              <c:showVal val="1"/>
            </c:dLbl>
            <c:dLbl>
              <c:idx val="3"/>
              <c:layout>
                <c:manualLayout>
                  <c:x val="0"/>
                  <c:y val="1.1111111111111125E-2"/>
                </c:manualLayout>
              </c:layout>
              <c:dLblPos val="outEnd"/>
              <c:showVal val="1"/>
            </c:dLbl>
            <c:dLbl>
              <c:idx val="4"/>
              <c:layout>
                <c:manualLayout>
                  <c:x val="0"/>
                  <c:y val="1.1111111111111061E-2"/>
                </c:manualLayout>
              </c:layout>
              <c:dLblPos val="outEnd"/>
              <c:showVal val="1"/>
            </c:dLbl>
            <c:dLbl>
              <c:idx val="5"/>
              <c:layout>
                <c:manualLayout>
                  <c:x val="0"/>
                  <c:y val="2.2222222222222251E-2"/>
                </c:manualLayout>
              </c:layout>
              <c:dLblPos val="outEnd"/>
              <c:showVal val="1"/>
            </c:dLbl>
            <c:dLbl>
              <c:idx val="6"/>
              <c:layout>
                <c:manualLayout>
                  <c:x val="0"/>
                  <c:y val="1.6666666666666701E-2"/>
                </c:manualLayout>
              </c:layout>
              <c:dLblPos val="outEnd"/>
              <c:showVal val="1"/>
            </c:dLbl>
            <c:dLbl>
              <c:idx val="7"/>
              <c:layout>
                <c:manualLayout>
                  <c:x val="-4.9307378244384994E-3"/>
                  <c:y val="-3.8034188034188031E-2"/>
                </c:manualLayout>
              </c:layout>
              <c:dLblPos val="outEnd"/>
              <c:showVal val="1"/>
            </c:dLbl>
            <c:txPr>
              <a:bodyPr/>
              <a:lstStyle/>
              <a:p>
                <a:pPr>
                  <a:defRPr lang="en-US" sz="1800" b="1">
                    <a:solidFill>
                      <a:srgbClr val="002060"/>
                    </a:solidFill>
                  </a:defRPr>
                </a:pPr>
                <a:endParaRPr lang="en-US"/>
              </a:p>
            </c:txPr>
            <c:dLblPos val="outEnd"/>
            <c:showVal val="1"/>
          </c:dLbls>
          <c:cat>
            <c:strRef>
              <c:f>Sheet1!$A$2:$A$9</c:f>
              <c:strCache>
                <c:ptCount val="8"/>
                <c:pt idx="0">
                  <c:v>Delhi</c:v>
                </c:pt>
                <c:pt idx="1">
                  <c:v>Meerut</c:v>
                </c:pt>
                <c:pt idx="2">
                  <c:v>Kolkata</c:v>
                </c:pt>
                <c:pt idx="3">
                  <c:v>Indore</c:v>
                </c:pt>
                <c:pt idx="4">
                  <c:v>Mumbai</c:v>
                </c:pt>
                <c:pt idx="5">
                  <c:v>Nagpur</c:v>
                </c:pt>
                <c:pt idx="6">
                  <c:v>Hyderabad</c:v>
                </c:pt>
                <c:pt idx="7">
                  <c:v>Chennai</c:v>
                </c:pt>
              </c:strCache>
            </c:strRef>
          </c:cat>
          <c:val>
            <c:numRef>
              <c:f>Sheet1!$C$2:$C$9</c:f>
              <c:numCache>
                <c:formatCode>0</c:formatCode>
                <c:ptCount val="8"/>
                <c:pt idx="0">
                  <c:v>71</c:v>
                </c:pt>
                <c:pt idx="1">
                  <c:v>61</c:v>
                </c:pt>
                <c:pt idx="2">
                  <c:v>93</c:v>
                </c:pt>
                <c:pt idx="3">
                  <c:v>76</c:v>
                </c:pt>
                <c:pt idx="4">
                  <c:v>93</c:v>
                </c:pt>
                <c:pt idx="5">
                  <c:v>87</c:v>
                </c:pt>
                <c:pt idx="6">
                  <c:v>95</c:v>
                </c:pt>
                <c:pt idx="7">
                  <c:v>100</c:v>
                </c:pt>
              </c:numCache>
            </c:numRef>
          </c:val>
        </c:ser>
        <c:ser>
          <c:idx val="2"/>
          <c:order val="2"/>
          <c:tx>
            <c:strRef>
              <c:f>Sheet1!$D$1</c:f>
              <c:strCache>
                <c:ptCount val="1"/>
                <c:pt idx="0">
                  <c:v>Poor</c:v>
                </c:pt>
              </c:strCache>
            </c:strRef>
          </c:tx>
          <c:spPr>
            <a:solidFill>
              <a:srgbClr val="623C20">
                <a:alpha val="60000"/>
              </a:srgbClr>
            </a:solidFill>
          </c:spPr>
          <c:dLbls>
            <c:dLbl>
              <c:idx val="0"/>
              <c:layout>
                <c:manualLayout>
                  <c:x val="0"/>
                  <c:y val="1.6666666666666701E-2"/>
                </c:manualLayout>
              </c:layout>
              <c:dLblPos val="outEnd"/>
              <c:showVal val="1"/>
            </c:dLbl>
            <c:dLbl>
              <c:idx val="1"/>
              <c:layout>
                <c:manualLayout>
                  <c:x val="0"/>
                  <c:y val="2.7777777777778283E-2"/>
                </c:manualLayout>
              </c:layout>
              <c:dLblPos val="outEnd"/>
              <c:showVal val="1"/>
            </c:dLbl>
            <c:dLbl>
              <c:idx val="3"/>
              <c:layout>
                <c:manualLayout>
                  <c:x val="0"/>
                  <c:y val="2.2222222222222251E-2"/>
                </c:manualLayout>
              </c:layout>
              <c:dLblPos val="outEnd"/>
              <c:showVal val="1"/>
            </c:dLbl>
            <c:dLbl>
              <c:idx val="4"/>
              <c:layout>
                <c:manualLayout>
                  <c:x val="0"/>
                  <c:y val="1.6666666666666701E-2"/>
                </c:manualLayout>
              </c:layout>
              <c:dLblPos val="outEnd"/>
              <c:showVal val="1"/>
            </c:dLbl>
            <c:dLbl>
              <c:idx val="5"/>
              <c:layout>
                <c:manualLayout>
                  <c:x val="0"/>
                  <c:y val="1.6666666666666701E-2"/>
                </c:manualLayout>
              </c:layout>
              <c:dLblPos val="outEnd"/>
              <c:showVal val="1"/>
            </c:dLbl>
            <c:dLbl>
              <c:idx val="6"/>
              <c:layout>
                <c:manualLayout>
                  <c:x val="0"/>
                  <c:y val="1.6666666666666725E-2"/>
                </c:manualLayout>
              </c:layout>
              <c:dLblPos val="outEnd"/>
              <c:showVal val="1"/>
            </c:dLbl>
            <c:dLbl>
              <c:idx val="7"/>
              <c:layout>
                <c:manualLayout>
                  <c:x val="6.7750677506777119E-3"/>
                  <c:y val="1.1111111111111125E-2"/>
                </c:manualLayout>
              </c:layout>
              <c:dLblPos val="outEnd"/>
              <c:showVal val="1"/>
            </c:dLbl>
            <c:txPr>
              <a:bodyPr/>
              <a:lstStyle/>
              <a:p>
                <a:pPr>
                  <a:defRPr lang="en-US" sz="1800" b="1">
                    <a:solidFill>
                      <a:srgbClr val="002060"/>
                    </a:solidFill>
                  </a:defRPr>
                </a:pPr>
                <a:endParaRPr lang="en-US"/>
              </a:p>
            </c:txPr>
            <c:dLblPos val="outEnd"/>
            <c:showVal val="1"/>
          </c:dLbls>
          <c:cat>
            <c:strRef>
              <c:f>Sheet1!$A$2:$A$9</c:f>
              <c:strCache>
                <c:ptCount val="8"/>
                <c:pt idx="0">
                  <c:v>Delhi</c:v>
                </c:pt>
                <c:pt idx="1">
                  <c:v>Meerut</c:v>
                </c:pt>
                <c:pt idx="2">
                  <c:v>Kolkata</c:v>
                </c:pt>
                <c:pt idx="3">
                  <c:v>Indore</c:v>
                </c:pt>
                <c:pt idx="4">
                  <c:v>Mumbai</c:v>
                </c:pt>
                <c:pt idx="5">
                  <c:v>Nagpur</c:v>
                </c:pt>
                <c:pt idx="6">
                  <c:v>Hyderabad</c:v>
                </c:pt>
                <c:pt idx="7">
                  <c:v>Chennai</c:v>
                </c:pt>
              </c:strCache>
            </c:strRef>
          </c:cat>
          <c:val>
            <c:numRef>
              <c:f>Sheet1!$D$2:$D$9</c:f>
              <c:numCache>
                <c:formatCode>0</c:formatCode>
                <c:ptCount val="8"/>
                <c:pt idx="0">
                  <c:v>25</c:v>
                </c:pt>
                <c:pt idx="1">
                  <c:v>18</c:v>
                </c:pt>
                <c:pt idx="2">
                  <c:v>62</c:v>
                </c:pt>
                <c:pt idx="3">
                  <c:v>31</c:v>
                </c:pt>
                <c:pt idx="4">
                  <c:v>74</c:v>
                </c:pt>
                <c:pt idx="5">
                  <c:v>63</c:v>
                </c:pt>
                <c:pt idx="6">
                  <c:v>80</c:v>
                </c:pt>
                <c:pt idx="7">
                  <c:v>100</c:v>
                </c:pt>
              </c:numCache>
            </c:numRef>
          </c:val>
        </c:ser>
        <c:axId val="81142912"/>
        <c:axId val="81144448"/>
      </c:barChart>
      <c:catAx>
        <c:axId val="81142912"/>
        <c:scaling>
          <c:orientation val="minMax"/>
        </c:scaling>
        <c:axPos val="b"/>
        <c:tickLblPos val="nextTo"/>
        <c:txPr>
          <a:bodyPr rot="0"/>
          <a:lstStyle/>
          <a:p>
            <a:pPr>
              <a:defRPr lang="en-US" sz="1800" b="1">
                <a:solidFill>
                  <a:srgbClr val="002060"/>
                </a:solidFill>
                <a:latin typeface="+mn-lt"/>
                <a:cs typeface="Arial" pitchFamily="34" charset="0"/>
              </a:defRPr>
            </a:pPr>
            <a:endParaRPr lang="en-US"/>
          </a:p>
        </c:txPr>
        <c:crossAx val="81144448"/>
        <c:crosses val="autoZero"/>
        <c:auto val="1"/>
        <c:lblAlgn val="ctr"/>
        <c:lblOffset val="100"/>
        <c:tickLblSkip val="1"/>
      </c:catAx>
      <c:valAx>
        <c:axId val="81144448"/>
        <c:scaling>
          <c:orientation val="minMax"/>
        </c:scaling>
        <c:delete val="1"/>
        <c:axPos val="l"/>
        <c:numFmt formatCode="0" sourceLinked="1"/>
        <c:tickLblPos val="none"/>
        <c:crossAx val="81142912"/>
        <c:crosses val="autoZero"/>
        <c:crossBetween val="between"/>
      </c:valAx>
    </c:plotArea>
    <c:legend>
      <c:legendPos val="t"/>
      <c:layout>
        <c:manualLayout>
          <c:xMode val="edge"/>
          <c:yMode val="edge"/>
          <c:x val="0.24866299698648794"/>
          <c:y val="8.4715893612033952E-2"/>
          <c:w val="0.55326110150865249"/>
          <c:h val="8.7040682414698173E-2"/>
        </c:manualLayout>
      </c:layout>
      <c:txPr>
        <a:bodyPr/>
        <a:lstStyle/>
        <a:p>
          <a:pPr>
            <a:defRPr lang="en-US" sz="2000" b="1">
              <a:solidFill>
                <a:srgbClr val="002060"/>
              </a:solidFill>
            </a:defRPr>
          </a:pPr>
          <a:endParaRPr lang="en-US"/>
        </a:p>
      </c:txPr>
    </c:legend>
    <c:plotVisOnly val="1"/>
  </c:chart>
  <c:spPr>
    <a:solidFill>
      <a:srgbClr val="E5E2D1"/>
    </a:solidFill>
  </c:spPr>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manualLayout>
          <c:layoutTarget val="inner"/>
          <c:xMode val="edge"/>
          <c:yMode val="edge"/>
          <c:x val="1.6937669376693765E-2"/>
          <c:y val="0.30341874204451152"/>
          <c:w val="0.96212123636986457"/>
          <c:h val="0.55491020859234697"/>
        </c:manualLayout>
      </c:layout>
      <c:barChart>
        <c:barDir val="col"/>
        <c:grouping val="clustered"/>
        <c:ser>
          <c:idx val="0"/>
          <c:order val="0"/>
          <c:tx>
            <c:strRef>
              <c:f>Sheet1!$B$1</c:f>
              <c:strCache>
                <c:ptCount val="1"/>
                <c:pt idx="0">
                  <c:v>Slum</c:v>
                </c:pt>
              </c:strCache>
            </c:strRef>
          </c:tx>
          <c:spPr>
            <a:solidFill>
              <a:srgbClr val="623C20"/>
            </a:solidFill>
          </c:spPr>
          <c:dLbls>
            <c:txPr>
              <a:bodyPr/>
              <a:lstStyle/>
              <a:p>
                <a:pPr>
                  <a:defRPr lang="en-US" b="1">
                    <a:solidFill>
                      <a:srgbClr val="002060"/>
                    </a:solidFill>
                  </a:defRPr>
                </a:pPr>
                <a:endParaRPr lang="en-US"/>
              </a:p>
            </c:txPr>
            <c:showVal val="1"/>
          </c:dLbls>
          <c:cat>
            <c:strRef>
              <c:f>Sheet1!$A$2:$A$9</c:f>
              <c:strCache>
                <c:ptCount val="8"/>
                <c:pt idx="0">
                  <c:v>Delhi</c:v>
                </c:pt>
                <c:pt idx="1">
                  <c:v>Meerut</c:v>
                </c:pt>
                <c:pt idx="2">
                  <c:v>Kolkata</c:v>
                </c:pt>
                <c:pt idx="3">
                  <c:v>Indore</c:v>
                </c:pt>
                <c:pt idx="4">
                  <c:v>Mumbai</c:v>
                </c:pt>
                <c:pt idx="5">
                  <c:v>Nagpur</c:v>
                </c:pt>
                <c:pt idx="6">
                  <c:v>Hyderabad</c:v>
                </c:pt>
                <c:pt idx="7">
                  <c:v>Chennai</c:v>
                </c:pt>
              </c:strCache>
            </c:strRef>
          </c:cat>
          <c:val>
            <c:numRef>
              <c:f>Sheet1!$B$2:$B$9</c:f>
              <c:numCache>
                <c:formatCode>0</c:formatCode>
                <c:ptCount val="8"/>
                <c:pt idx="0">
                  <c:v>35.300000000000004</c:v>
                </c:pt>
                <c:pt idx="1">
                  <c:v>26.3</c:v>
                </c:pt>
                <c:pt idx="2">
                  <c:v>26.8</c:v>
                </c:pt>
                <c:pt idx="3">
                  <c:v>49.6</c:v>
                </c:pt>
                <c:pt idx="4">
                  <c:v>36.1</c:v>
                </c:pt>
                <c:pt idx="5">
                  <c:v>41.7</c:v>
                </c:pt>
                <c:pt idx="6">
                  <c:v>26</c:v>
                </c:pt>
                <c:pt idx="7">
                  <c:v>31.6</c:v>
                </c:pt>
              </c:numCache>
            </c:numRef>
          </c:val>
        </c:ser>
        <c:ser>
          <c:idx val="1"/>
          <c:order val="1"/>
          <c:tx>
            <c:strRef>
              <c:f>Sheet1!$C$1</c:f>
              <c:strCache>
                <c:ptCount val="1"/>
                <c:pt idx="0">
                  <c:v>Non-slum</c:v>
                </c:pt>
              </c:strCache>
            </c:strRef>
          </c:tx>
          <c:spPr>
            <a:solidFill>
              <a:schemeClr val="bg2">
                <a:lumMod val="75000"/>
              </a:schemeClr>
            </a:solidFill>
          </c:spPr>
          <c:dLbls>
            <c:txPr>
              <a:bodyPr/>
              <a:lstStyle/>
              <a:p>
                <a:pPr>
                  <a:defRPr lang="en-US" b="1">
                    <a:solidFill>
                      <a:srgbClr val="002060"/>
                    </a:solidFill>
                  </a:defRPr>
                </a:pPr>
                <a:endParaRPr lang="en-US"/>
              </a:p>
            </c:txPr>
            <c:showVal val="1"/>
          </c:dLbls>
          <c:cat>
            <c:strRef>
              <c:f>Sheet1!$A$2:$A$9</c:f>
              <c:strCache>
                <c:ptCount val="8"/>
                <c:pt idx="0">
                  <c:v>Delhi</c:v>
                </c:pt>
                <c:pt idx="1">
                  <c:v>Meerut</c:v>
                </c:pt>
                <c:pt idx="2">
                  <c:v>Kolkata</c:v>
                </c:pt>
                <c:pt idx="3">
                  <c:v>Indore</c:v>
                </c:pt>
                <c:pt idx="4">
                  <c:v>Mumbai</c:v>
                </c:pt>
                <c:pt idx="5">
                  <c:v>Nagpur</c:v>
                </c:pt>
                <c:pt idx="6">
                  <c:v>Hyderabad</c:v>
                </c:pt>
                <c:pt idx="7">
                  <c:v>Chennai</c:v>
                </c:pt>
              </c:strCache>
            </c:strRef>
          </c:cat>
          <c:val>
            <c:numRef>
              <c:f>Sheet1!$C$2:$C$9</c:f>
              <c:numCache>
                <c:formatCode>0</c:formatCode>
                <c:ptCount val="8"/>
                <c:pt idx="0">
                  <c:v>23.9</c:v>
                </c:pt>
                <c:pt idx="1">
                  <c:v>30.3</c:v>
                </c:pt>
                <c:pt idx="2">
                  <c:v>15.6</c:v>
                </c:pt>
                <c:pt idx="3">
                  <c:v>36.700000000000003</c:v>
                </c:pt>
                <c:pt idx="4">
                  <c:v>25.8</c:v>
                </c:pt>
                <c:pt idx="5">
                  <c:v>28.4</c:v>
                </c:pt>
                <c:pt idx="6">
                  <c:v>18.399999999999999</c:v>
                </c:pt>
                <c:pt idx="7">
                  <c:v>20.6</c:v>
                </c:pt>
              </c:numCache>
            </c:numRef>
          </c:val>
        </c:ser>
        <c:ser>
          <c:idx val="2"/>
          <c:order val="2"/>
          <c:tx>
            <c:strRef>
              <c:f>Sheet1!$D$1</c:f>
              <c:strCache>
                <c:ptCount val="1"/>
                <c:pt idx="0">
                  <c:v>Poor</c:v>
                </c:pt>
              </c:strCache>
            </c:strRef>
          </c:tx>
          <c:spPr>
            <a:solidFill>
              <a:srgbClr val="623C20">
                <a:alpha val="60000"/>
              </a:srgbClr>
            </a:solidFill>
          </c:spPr>
          <c:dLbls>
            <c:txPr>
              <a:bodyPr/>
              <a:lstStyle/>
              <a:p>
                <a:pPr>
                  <a:defRPr lang="en-US" b="1">
                    <a:solidFill>
                      <a:srgbClr val="002060"/>
                    </a:solidFill>
                  </a:defRPr>
                </a:pPr>
                <a:endParaRPr lang="en-US"/>
              </a:p>
            </c:txPr>
            <c:showVal val="1"/>
          </c:dLbls>
          <c:cat>
            <c:strRef>
              <c:f>Sheet1!$A$2:$A$9</c:f>
              <c:strCache>
                <c:ptCount val="8"/>
                <c:pt idx="0">
                  <c:v>Delhi</c:v>
                </c:pt>
                <c:pt idx="1">
                  <c:v>Meerut</c:v>
                </c:pt>
                <c:pt idx="2">
                  <c:v>Kolkata</c:v>
                </c:pt>
                <c:pt idx="3">
                  <c:v>Indore</c:v>
                </c:pt>
                <c:pt idx="4">
                  <c:v>Mumbai</c:v>
                </c:pt>
                <c:pt idx="5">
                  <c:v>Nagpur</c:v>
                </c:pt>
                <c:pt idx="6">
                  <c:v>Hyderabad</c:v>
                </c:pt>
                <c:pt idx="7">
                  <c:v>Chennai</c:v>
                </c:pt>
              </c:strCache>
            </c:strRef>
          </c:cat>
          <c:val>
            <c:numRef>
              <c:f>Sheet1!$D$2:$D$9</c:f>
              <c:numCache>
                <c:formatCode>0</c:formatCode>
                <c:ptCount val="8"/>
                <c:pt idx="0">
                  <c:v>45.5</c:v>
                </c:pt>
                <c:pt idx="1">
                  <c:v>43.9</c:v>
                </c:pt>
                <c:pt idx="2">
                  <c:v>32</c:v>
                </c:pt>
                <c:pt idx="3">
                  <c:v>56.7</c:v>
                </c:pt>
                <c:pt idx="4">
                  <c:v>45.8</c:v>
                </c:pt>
                <c:pt idx="5">
                  <c:v>44.8</c:v>
                </c:pt>
                <c:pt idx="6">
                  <c:v>37</c:v>
                </c:pt>
                <c:pt idx="7">
                  <c:v>42.7</c:v>
                </c:pt>
              </c:numCache>
            </c:numRef>
          </c:val>
        </c:ser>
        <c:axId val="80471552"/>
        <c:axId val="80473088"/>
      </c:barChart>
      <c:catAx>
        <c:axId val="80471552"/>
        <c:scaling>
          <c:orientation val="minMax"/>
        </c:scaling>
        <c:axPos val="b"/>
        <c:tickLblPos val="nextTo"/>
        <c:txPr>
          <a:bodyPr rot="0"/>
          <a:lstStyle/>
          <a:p>
            <a:pPr>
              <a:defRPr lang="en-US" b="1">
                <a:solidFill>
                  <a:srgbClr val="002060"/>
                </a:solidFill>
              </a:defRPr>
            </a:pPr>
            <a:endParaRPr lang="en-US"/>
          </a:p>
        </c:txPr>
        <c:crossAx val="80473088"/>
        <c:crosses val="autoZero"/>
        <c:auto val="1"/>
        <c:lblAlgn val="ctr"/>
        <c:lblOffset val="100"/>
        <c:tickLblSkip val="1"/>
      </c:catAx>
      <c:valAx>
        <c:axId val="80473088"/>
        <c:scaling>
          <c:orientation val="minMax"/>
        </c:scaling>
        <c:delete val="1"/>
        <c:axPos val="l"/>
        <c:numFmt formatCode="0" sourceLinked="1"/>
        <c:tickLblPos val="none"/>
        <c:crossAx val="80471552"/>
        <c:crosses val="autoZero"/>
        <c:crossBetween val="between"/>
      </c:valAx>
    </c:plotArea>
    <c:legend>
      <c:legendPos val="t"/>
      <c:layout>
        <c:manualLayout>
          <c:xMode val="edge"/>
          <c:yMode val="edge"/>
          <c:x val="0.26680980849616021"/>
          <c:y val="6.7407311990840574E-2"/>
          <c:w val="0.47255297948867592"/>
          <c:h val="7.9303152077741912E-2"/>
        </c:manualLayout>
      </c:layout>
      <c:txPr>
        <a:bodyPr/>
        <a:lstStyle/>
        <a:p>
          <a:pPr>
            <a:defRPr lang="en-US" b="1">
              <a:solidFill>
                <a:srgbClr val="002060"/>
              </a:solidFill>
            </a:defRPr>
          </a:pPr>
          <a:endParaRPr lang="en-US"/>
        </a:p>
      </c:txPr>
    </c:legend>
    <c:plotVisOnly val="1"/>
  </c:chart>
  <c:spPr>
    <a:solidFill>
      <a:srgbClr val="E5E2D1"/>
    </a:solidFill>
  </c:spPr>
  <c:txPr>
    <a:bodyPr/>
    <a:lstStyle/>
    <a:p>
      <a:pPr>
        <a:defRPr sz="1800"/>
      </a:pPr>
      <a:endParaRPr lang="en-US"/>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manualLayout>
          <c:layoutTarget val="inner"/>
          <c:xMode val="edge"/>
          <c:yMode val="edge"/>
          <c:x val="1.6937669376693765E-2"/>
          <c:y val="0.25845713035870516"/>
          <c:w val="0.96889630412052163"/>
          <c:h val="0.58905424321959765"/>
        </c:manualLayout>
      </c:layout>
      <c:barChart>
        <c:barDir val="col"/>
        <c:grouping val="clustered"/>
        <c:ser>
          <c:idx val="0"/>
          <c:order val="0"/>
          <c:tx>
            <c:strRef>
              <c:f>Sheet1!$B$1</c:f>
              <c:strCache>
                <c:ptCount val="1"/>
                <c:pt idx="0">
                  <c:v>Slum</c:v>
                </c:pt>
              </c:strCache>
            </c:strRef>
          </c:tx>
          <c:spPr>
            <a:solidFill>
              <a:srgbClr val="623C20"/>
            </a:solidFill>
          </c:spPr>
          <c:dLbls>
            <c:txPr>
              <a:bodyPr/>
              <a:lstStyle/>
              <a:p>
                <a:pPr>
                  <a:defRPr lang="en-US" sz="1800" b="1">
                    <a:solidFill>
                      <a:srgbClr val="002060"/>
                    </a:solidFill>
                    <a:latin typeface="+mn-lt"/>
                    <a:cs typeface="Arial" pitchFamily="34" charset="0"/>
                  </a:defRPr>
                </a:pPr>
                <a:endParaRPr lang="en-US"/>
              </a:p>
            </c:txPr>
            <c:showVal val="1"/>
          </c:dLbls>
          <c:cat>
            <c:strRef>
              <c:f>Sheet1!$A$2:$A$9</c:f>
              <c:strCache>
                <c:ptCount val="8"/>
                <c:pt idx="0">
                  <c:v>Delhi</c:v>
                </c:pt>
                <c:pt idx="1">
                  <c:v>Meerut</c:v>
                </c:pt>
                <c:pt idx="2">
                  <c:v>Kolkata</c:v>
                </c:pt>
                <c:pt idx="3">
                  <c:v>Indore</c:v>
                </c:pt>
                <c:pt idx="4">
                  <c:v>Mumbai</c:v>
                </c:pt>
                <c:pt idx="5">
                  <c:v>Nagpur</c:v>
                </c:pt>
                <c:pt idx="6">
                  <c:v>Hyderabad</c:v>
                </c:pt>
                <c:pt idx="7">
                  <c:v>Chennai</c:v>
                </c:pt>
              </c:strCache>
            </c:strRef>
          </c:cat>
          <c:val>
            <c:numRef>
              <c:f>Sheet1!$B$2:$B$9</c:f>
              <c:numCache>
                <c:formatCode>0</c:formatCode>
                <c:ptCount val="8"/>
                <c:pt idx="0">
                  <c:v>71.400000000000006</c:v>
                </c:pt>
                <c:pt idx="1">
                  <c:v>68.8</c:v>
                </c:pt>
                <c:pt idx="2">
                  <c:v>55</c:v>
                </c:pt>
                <c:pt idx="3">
                  <c:v>59.8</c:v>
                </c:pt>
                <c:pt idx="4">
                  <c:v>50.2</c:v>
                </c:pt>
                <c:pt idx="5">
                  <c:v>71.099999999999994</c:v>
                </c:pt>
                <c:pt idx="6">
                  <c:v>59</c:v>
                </c:pt>
                <c:pt idx="7">
                  <c:v>72.2</c:v>
                </c:pt>
              </c:numCache>
            </c:numRef>
          </c:val>
        </c:ser>
        <c:ser>
          <c:idx val="1"/>
          <c:order val="1"/>
          <c:tx>
            <c:strRef>
              <c:f>Sheet1!$C$1</c:f>
              <c:strCache>
                <c:ptCount val="1"/>
                <c:pt idx="0">
                  <c:v>Non-slum</c:v>
                </c:pt>
              </c:strCache>
            </c:strRef>
          </c:tx>
          <c:spPr>
            <a:solidFill>
              <a:srgbClr val="EEECE1">
                <a:lumMod val="75000"/>
              </a:srgbClr>
            </a:solidFill>
          </c:spPr>
          <c:dLbls>
            <c:dLbl>
              <c:idx val="1"/>
              <c:layout>
                <c:manualLayout>
                  <c:x val="0"/>
                  <c:y val="3.3333333333333381E-2"/>
                </c:manualLayout>
              </c:layout>
              <c:showVal val="1"/>
            </c:dLbl>
            <c:dLbl>
              <c:idx val="2"/>
              <c:layout>
                <c:manualLayout>
                  <c:x val="0"/>
                  <c:y val="1.6666666666666701E-2"/>
                </c:manualLayout>
              </c:layout>
              <c:showVal val="1"/>
            </c:dLbl>
            <c:dLbl>
              <c:idx val="3"/>
              <c:layout>
                <c:manualLayout>
                  <c:x val="0"/>
                  <c:y val="1.6666666666666701E-2"/>
                </c:manualLayout>
              </c:layout>
              <c:showVal val="1"/>
            </c:dLbl>
            <c:dLbl>
              <c:idx val="4"/>
              <c:layout>
                <c:manualLayout>
                  <c:x val="6.2104070283029298E-17"/>
                  <c:y val="1.6666666666666701E-2"/>
                </c:manualLayout>
              </c:layout>
              <c:showVal val="1"/>
            </c:dLbl>
            <c:txPr>
              <a:bodyPr/>
              <a:lstStyle/>
              <a:p>
                <a:pPr>
                  <a:defRPr lang="en-US" sz="1800" b="1">
                    <a:solidFill>
                      <a:srgbClr val="002060"/>
                    </a:solidFill>
                    <a:latin typeface="+mn-lt"/>
                    <a:cs typeface="Arial" pitchFamily="34" charset="0"/>
                  </a:defRPr>
                </a:pPr>
                <a:endParaRPr lang="en-US"/>
              </a:p>
            </c:txPr>
            <c:showVal val="1"/>
          </c:dLbls>
          <c:cat>
            <c:strRef>
              <c:f>Sheet1!$A$2:$A$9</c:f>
              <c:strCache>
                <c:ptCount val="8"/>
                <c:pt idx="0">
                  <c:v>Delhi</c:v>
                </c:pt>
                <c:pt idx="1">
                  <c:v>Meerut</c:v>
                </c:pt>
                <c:pt idx="2">
                  <c:v>Kolkata</c:v>
                </c:pt>
                <c:pt idx="3">
                  <c:v>Indore</c:v>
                </c:pt>
                <c:pt idx="4">
                  <c:v>Mumbai</c:v>
                </c:pt>
                <c:pt idx="5">
                  <c:v>Nagpur</c:v>
                </c:pt>
                <c:pt idx="6">
                  <c:v>Hyderabad</c:v>
                </c:pt>
                <c:pt idx="7">
                  <c:v>Chennai</c:v>
                </c:pt>
              </c:strCache>
            </c:strRef>
          </c:cat>
          <c:val>
            <c:numRef>
              <c:f>Sheet1!$C$2:$C$9</c:f>
              <c:numCache>
                <c:formatCode>0</c:formatCode>
                <c:ptCount val="8"/>
                <c:pt idx="0">
                  <c:v>51.6</c:v>
                </c:pt>
                <c:pt idx="1">
                  <c:v>66.7</c:v>
                </c:pt>
                <c:pt idx="2">
                  <c:v>55</c:v>
                </c:pt>
                <c:pt idx="3">
                  <c:v>53.4</c:v>
                </c:pt>
                <c:pt idx="4">
                  <c:v>46.9</c:v>
                </c:pt>
                <c:pt idx="5">
                  <c:v>58.4</c:v>
                </c:pt>
                <c:pt idx="6">
                  <c:v>53.1</c:v>
                </c:pt>
                <c:pt idx="7">
                  <c:v>59.9</c:v>
                </c:pt>
              </c:numCache>
            </c:numRef>
          </c:val>
        </c:ser>
        <c:ser>
          <c:idx val="2"/>
          <c:order val="2"/>
          <c:tx>
            <c:strRef>
              <c:f>Sheet1!$D$1</c:f>
              <c:strCache>
                <c:ptCount val="1"/>
                <c:pt idx="0">
                  <c:v>Poor</c:v>
                </c:pt>
              </c:strCache>
            </c:strRef>
          </c:tx>
          <c:spPr>
            <a:solidFill>
              <a:srgbClr val="623C20">
                <a:alpha val="60000"/>
              </a:srgbClr>
            </a:solidFill>
          </c:spPr>
          <c:dLbls>
            <c:txPr>
              <a:bodyPr/>
              <a:lstStyle/>
              <a:p>
                <a:pPr>
                  <a:defRPr lang="en-US" sz="1800" b="1">
                    <a:solidFill>
                      <a:srgbClr val="002060"/>
                    </a:solidFill>
                    <a:latin typeface="+mn-lt"/>
                    <a:cs typeface="Arial" pitchFamily="34" charset="0"/>
                  </a:defRPr>
                </a:pPr>
                <a:endParaRPr lang="en-US"/>
              </a:p>
            </c:txPr>
            <c:showVal val="1"/>
          </c:dLbls>
          <c:cat>
            <c:strRef>
              <c:f>Sheet1!$A$2:$A$9</c:f>
              <c:strCache>
                <c:ptCount val="8"/>
                <c:pt idx="0">
                  <c:v>Delhi</c:v>
                </c:pt>
                <c:pt idx="1">
                  <c:v>Meerut</c:v>
                </c:pt>
                <c:pt idx="2">
                  <c:v>Kolkata</c:v>
                </c:pt>
                <c:pt idx="3">
                  <c:v>Indore</c:v>
                </c:pt>
                <c:pt idx="4">
                  <c:v>Mumbai</c:v>
                </c:pt>
                <c:pt idx="5">
                  <c:v>Nagpur</c:v>
                </c:pt>
                <c:pt idx="6">
                  <c:v>Hyderabad</c:v>
                </c:pt>
                <c:pt idx="7">
                  <c:v>Chennai</c:v>
                </c:pt>
              </c:strCache>
            </c:strRef>
          </c:cat>
          <c:val>
            <c:numRef>
              <c:f>Sheet1!$D$2:$D$9</c:f>
              <c:numCache>
                <c:formatCode>0</c:formatCode>
                <c:ptCount val="8"/>
                <c:pt idx="0">
                  <c:v>67.2</c:v>
                </c:pt>
                <c:pt idx="1">
                  <c:v>73.3</c:v>
                </c:pt>
                <c:pt idx="2">
                  <c:v>66</c:v>
                </c:pt>
                <c:pt idx="3">
                  <c:v>71.599999999999994</c:v>
                </c:pt>
                <c:pt idx="4">
                  <c:v>51.7</c:v>
                </c:pt>
                <c:pt idx="5">
                  <c:v>77.5</c:v>
                </c:pt>
                <c:pt idx="6">
                  <c:v>63.8</c:v>
                </c:pt>
                <c:pt idx="7">
                  <c:v>83</c:v>
                </c:pt>
              </c:numCache>
            </c:numRef>
          </c:val>
        </c:ser>
        <c:axId val="82384384"/>
        <c:axId val="82385920"/>
      </c:barChart>
      <c:catAx>
        <c:axId val="82384384"/>
        <c:scaling>
          <c:orientation val="minMax"/>
        </c:scaling>
        <c:axPos val="b"/>
        <c:tickLblPos val="nextTo"/>
        <c:txPr>
          <a:bodyPr rot="0"/>
          <a:lstStyle/>
          <a:p>
            <a:pPr>
              <a:defRPr lang="en-US" sz="1900" b="1">
                <a:solidFill>
                  <a:srgbClr val="002060"/>
                </a:solidFill>
                <a:latin typeface="+mn-lt"/>
                <a:cs typeface="Arial" pitchFamily="34" charset="0"/>
              </a:defRPr>
            </a:pPr>
            <a:endParaRPr lang="en-US"/>
          </a:p>
        </c:txPr>
        <c:crossAx val="82385920"/>
        <c:crosses val="autoZero"/>
        <c:auto val="1"/>
        <c:lblAlgn val="ctr"/>
        <c:lblOffset val="100"/>
        <c:tickLblSkip val="1"/>
      </c:catAx>
      <c:valAx>
        <c:axId val="82385920"/>
        <c:scaling>
          <c:orientation val="minMax"/>
        </c:scaling>
        <c:delete val="1"/>
        <c:axPos val="l"/>
        <c:numFmt formatCode="0" sourceLinked="1"/>
        <c:tickLblPos val="none"/>
        <c:crossAx val="82384384"/>
        <c:crosses val="autoZero"/>
        <c:crossBetween val="between"/>
      </c:valAx>
    </c:plotArea>
    <c:legend>
      <c:legendPos val="t"/>
      <c:layout>
        <c:manualLayout>
          <c:xMode val="edge"/>
          <c:yMode val="edge"/>
          <c:x val="0.32285007776805802"/>
          <c:y val="6.8218631040510236E-2"/>
          <c:w val="0.36355920448968282"/>
          <c:h val="8.7040682414698173E-2"/>
        </c:manualLayout>
      </c:layout>
      <c:txPr>
        <a:bodyPr/>
        <a:lstStyle/>
        <a:p>
          <a:pPr>
            <a:defRPr lang="en-US" sz="1900" b="1">
              <a:solidFill>
                <a:srgbClr val="002060"/>
              </a:solidFill>
              <a:latin typeface="+mn-lt"/>
              <a:cs typeface="Arial" pitchFamily="34" charset="0"/>
            </a:defRPr>
          </a:pPr>
          <a:endParaRPr lang="en-US"/>
        </a:p>
      </c:txPr>
    </c:legend>
    <c:plotVisOnly val="1"/>
  </c:chart>
  <c:spPr>
    <a:solidFill>
      <a:srgbClr val="E5E2D1"/>
    </a:solidFill>
  </c:spPr>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barChart>
        <c:barDir val="bar"/>
        <c:grouping val="clustered"/>
        <c:ser>
          <c:idx val="0"/>
          <c:order val="0"/>
          <c:spPr>
            <a:solidFill>
              <a:srgbClr val="623C20"/>
            </a:solidFill>
          </c:spPr>
          <c:dLbls>
            <c:txPr>
              <a:bodyPr/>
              <a:lstStyle/>
              <a:p>
                <a:pPr>
                  <a:defRPr lang="en-US" sz="2000" b="1">
                    <a:solidFill>
                      <a:srgbClr val="002060"/>
                    </a:solidFill>
                  </a:defRPr>
                </a:pPr>
                <a:endParaRPr lang="en-US"/>
              </a:p>
            </c:txPr>
            <c:dLblPos val="outEnd"/>
            <c:showVal val="1"/>
          </c:dLbls>
          <c:cat>
            <c:strRef>
              <c:f>Sheet23!$I$12:$I$19</c:f>
              <c:strCache>
                <c:ptCount val="8"/>
                <c:pt idx="0">
                  <c:v>Indore</c:v>
                </c:pt>
                <c:pt idx="1">
                  <c:v>Nagpur</c:v>
                </c:pt>
                <c:pt idx="2">
                  <c:v>Chennai</c:v>
                </c:pt>
                <c:pt idx="3">
                  <c:v>Kolkata</c:v>
                </c:pt>
                <c:pt idx="4">
                  <c:v>Mumbai</c:v>
                </c:pt>
                <c:pt idx="5">
                  <c:v>Delhi</c:v>
                </c:pt>
                <c:pt idx="6">
                  <c:v>Meerut</c:v>
                </c:pt>
                <c:pt idx="7">
                  <c:v>Hyderabad</c:v>
                </c:pt>
              </c:strCache>
            </c:strRef>
          </c:cat>
          <c:val>
            <c:numRef>
              <c:f>Sheet23!$J$12:$J$19</c:f>
              <c:numCache>
                <c:formatCode>0</c:formatCode>
                <c:ptCount val="8"/>
                <c:pt idx="0">
                  <c:v>31.3</c:v>
                </c:pt>
                <c:pt idx="1">
                  <c:v>30.4</c:v>
                </c:pt>
                <c:pt idx="2">
                  <c:v>20.5</c:v>
                </c:pt>
                <c:pt idx="3">
                  <c:v>18.8</c:v>
                </c:pt>
                <c:pt idx="4">
                  <c:v>16.7</c:v>
                </c:pt>
                <c:pt idx="5">
                  <c:v>9.7000000000000011</c:v>
                </c:pt>
                <c:pt idx="6">
                  <c:v>6.7</c:v>
                </c:pt>
                <c:pt idx="7">
                  <c:v>3.8</c:v>
                </c:pt>
              </c:numCache>
            </c:numRef>
          </c:val>
        </c:ser>
        <c:axId val="48153344"/>
        <c:axId val="48154880"/>
      </c:barChart>
      <c:catAx>
        <c:axId val="48153344"/>
        <c:scaling>
          <c:orientation val="minMax"/>
        </c:scaling>
        <c:axPos val="l"/>
        <c:tickLblPos val="nextTo"/>
        <c:txPr>
          <a:bodyPr rot="0"/>
          <a:lstStyle/>
          <a:p>
            <a:pPr>
              <a:defRPr lang="en-US" sz="2000" b="1">
                <a:solidFill>
                  <a:srgbClr val="002060"/>
                </a:solidFill>
              </a:defRPr>
            </a:pPr>
            <a:endParaRPr lang="en-US"/>
          </a:p>
        </c:txPr>
        <c:crossAx val="48154880"/>
        <c:crosses val="autoZero"/>
        <c:auto val="1"/>
        <c:lblAlgn val="ctr"/>
        <c:lblOffset val="100"/>
        <c:tickLblSkip val="1"/>
      </c:catAx>
      <c:valAx>
        <c:axId val="48154880"/>
        <c:scaling>
          <c:orientation val="minMax"/>
        </c:scaling>
        <c:delete val="1"/>
        <c:axPos val="b"/>
        <c:numFmt formatCode="0" sourceLinked="1"/>
        <c:tickLblPos val="none"/>
        <c:crossAx val="48153344"/>
        <c:crosses val="autoZero"/>
        <c:crossBetween val="between"/>
      </c:valAx>
    </c:plotArea>
    <c:plotVisOnly val="1"/>
  </c:chart>
  <c:spPr>
    <a:solidFill>
      <a:srgbClr val="E5E2D1"/>
    </a:solidFill>
  </c:sp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manualLayout>
          <c:layoutTarget val="inner"/>
          <c:xMode val="edge"/>
          <c:yMode val="edge"/>
          <c:x val="2.7100271002710216E-2"/>
          <c:y val="0.16699981860214091"/>
          <c:w val="0.95257452574524415"/>
          <c:h val="0.70302496949268045"/>
        </c:manualLayout>
      </c:layout>
      <c:barChart>
        <c:barDir val="col"/>
        <c:grouping val="percentStacked"/>
        <c:ser>
          <c:idx val="0"/>
          <c:order val="0"/>
          <c:tx>
            <c:strRef>
              <c:f>Sheet1!$B$1</c:f>
              <c:strCache>
                <c:ptCount val="1"/>
                <c:pt idx="0">
                  <c:v>Thin</c:v>
                </c:pt>
              </c:strCache>
            </c:strRef>
          </c:tx>
          <c:spPr>
            <a:solidFill>
              <a:srgbClr val="623C20"/>
            </a:solidFill>
          </c:spPr>
          <c:dLbls>
            <c:txPr>
              <a:bodyPr/>
              <a:lstStyle/>
              <a:p>
                <a:pPr>
                  <a:defRPr lang="en-US" sz="1800" b="1">
                    <a:solidFill>
                      <a:schemeClr val="bg1"/>
                    </a:solidFill>
                    <a:latin typeface="+mn-lt"/>
                    <a:cs typeface="Arial" pitchFamily="34" charset="0"/>
                  </a:defRPr>
                </a:pPr>
                <a:endParaRPr lang="en-US"/>
              </a:p>
            </c:txPr>
            <c:showVal val="1"/>
          </c:dLbls>
          <c:cat>
            <c:strRef>
              <c:f>Sheet1!$A$2:$A$9</c:f>
              <c:strCache>
                <c:ptCount val="8"/>
                <c:pt idx="0">
                  <c:v>Delhi</c:v>
                </c:pt>
                <c:pt idx="1">
                  <c:v>Meerut</c:v>
                </c:pt>
                <c:pt idx="2">
                  <c:v>Kolkata</c:v>
                </c:pt>
                <c:pt idx="3">
                  <c:v>Indore</c:v>
                </c:pt>
                <c:pt idx="4">
                  <c:v>Mumbai</c:v>
                </c:pt>
                <c:pt idx="5">
                  <c:v>Nagpur</c:v>
                </c:pt>
                <c:pt idx="6">
                  <c:v>Hyderabad</c:v>
                </c:pt>
                <c:pt idx="7">
                  <c:v>Chennai</c:v>
                </c:pt>
              </c:strCache>
            </c:strRef>
          </c:cat>
          <c:val>
            <c:numRef>
              <c:f>Sheet1!$B$2:$B$9</c:f>
              <c:numCache>
                <c:formatCode>0</c:formatCode>
                <c:ptCount val="8"/>
                <c:pt idx="0">
                  <c:v>14.4</c:v>
                </c:pt>
                <c:pt idx="1">
                  <c:v>20.3</c:v>
                </c:pt>
                <c:pt idx="2">
                  <c:v>16.100000000000001</c:v>
                </c:pt>
                <c:pt idx="3">
                  <c:v>25</c:v>
                </c:pt>
                <c:pt idx="4">
                  <c:v>22.4</c:v>
                </c:pt>
                <c:pt idx="5">
                  <c:v>30.6</c:v>
                </c:pt>
                <c:pt idx="6">
                  <c:v>20.8</c:v>
                </c:pt>
                <c:pt idx="7">
                  <c:v>15.7</c:v>
                </c:pt>
              </c:numCache>
            </c:numRef>
          </c:val>
        </c:ser>
        <c:ser>
          <c:idx val="1"/>
          <c:order val="1"/>
          <c:tx>
            <c:strRef>
              <c:f>Sheet1!$C$1</c:f>
              <c:strCache>
                <c:ptCount val="1"/>
                <c:pt idx="0">
                  <c:v>Normal</c:v>
                </c:pt>
              </c:strCache>
            </c:strRef>
          </c:tx>
          <c:spPr>
            <a:solidFill>
              <a:srgbClr val="E5E2D1"/>
            </a:solidFill>
          </c:spPr>
          <c:dLbls>
            <c:txPr>
              <a:bodyPr/>
              <a:lstStyle/>
              <a:p>
                <a:pPr>
                  <a:defRPr lang="en-US" sz="1800" b="1">
                    <a:solidFill>
                      <a:srgbClr val="002060"/>
                    </a:solidFill>
                  </a:defRPr>
                </a:pPr>
                <a:endParaRPr lang="en-US"/>
              </a:p>
            </c:txPr>
            <c:dLblPos val="ctr"/>
            <c:showVal val="1"/>
          </c:dLbls>
          <c:cat>
            <c:strRef>
              <c:f>Sheet1!$A$2:$A$9</c:f>
              <c:strCache>
                <c:ptCount val="8"/>
                <c:pt idx="0">
                  <c:v>Delhi</c:v>
                </c:pt>
                <c:pt idx="1">
                  <c:v>Meerut</c:v>
                </c:pt>
                <c:pt idx="2">
                  <c:v>Kolkata</c:v>
                </c:pt>
                <c:pt idx="3">
                  <c:v>Indore</c:v>
                </c:pt>
                <c:pt idx="4">
                  <c:v>Mumbai</c:v>
                </c:pt>
                <c:pt idx="5">
                  <c:v>Nagpur</c:v>
                </c:pt>
                <c:pt idx="6">
                  <c:v>Hyderabad</c:v>
                </c:pt>
                <c:pt idx="7">
                  <c:v>Chennai</c:v>
                </c:pt>
              </c:strCache>
            </c:strRef>
          </c:cat>
          <c:val>
            <c:numRef>
              <c:f>Sheet1!$C$2:$C$9</c:f>
              <c:numCache>
                <c:formatCode>0</c:formatCode>
                <c:ptCount val="8"/>
                <c:pt idx="0">
                  <c:v>58.3</c:v>
                </c:pt>
                <c:pt idx="1">
                  <c:v>50.100000000000009</c:v>
                </c:pt>
                <c:pt idx="2">
                  <c:v>54.100000000000009</c:v>
                </c:pt>
                <c:pt idx="3">
                  <c:v>52.7</c:v>
                </c:pt>
                <c:pt idx="4">
                  <c:v>50.2</c:v>
                </c:pt>
                <c:pt idx="5">
                  <c:v>50.100000000000009</c:v>
                </c:pt>
                <c:pt idx="6">
                  <c:v>45.8</c:v>
                </c:pt>
                <c:pt idx="7">
                  <c:v>45.100000000000009</c:v>
                </c:pt>
              </c:numCache>
            </c:numRef>
          </c:val>
        </c:ser>
        <c:ser>
          <c:idx val="2"/>
          <c:order val="2"/>
          <c:tx>
            <c:strRef>
              <c:f>Sheet1!$D$1</c:f>
              <c:strCache>
                <c:ptCount val="1"/>
                <c:pt idx="0">
                  <c:v>Overweight</c:v>
                </c:pt>
              </c:strCache>
            </c:strRef>
          </c:tx>
          <c:spPr>
            <a:solidFill>
              <a:srgbClr val="623C20">
                <a:alpha val="60000"/>
              </a:srgbClr>
            </a:solidFill>
          </c:spPr>
          <c:dLbls>
            <c:txPr>
              <a:bodyPr/>
              <a:lstStyle/>
              <a:p>
                <a:pPr>
                  <a:defRPr lang="en-US" sz="1800" b="1">
                    <a:solidFill>
                      <a:srgbClr val="002060"/>
                    </a:solidFill>
                  </a:defRPr>
                </a:pPr>
                <a:endParaRPr lang="en-US"/>
              </a:p>
            </c:txPr>
            <c:dLblPos val="ctr"/>
            <c:showVal val="1"/>
          </c:dLbls>
          <c:cat>
            <c:strRef>
              <c:f>Sheet1!$A$2:$A$9</c:f>
              <c:strCache>
                <c:ptCount val="8"/>
                <c:pt idx="0">
                  <c:v>Delhi</c:v>
                </c:pt>
                <c:pt idx="1">
                  <c:v>Meerut</c:v>
                </c:pt>
                <c:pt idx="2">
                  <c:v>Kolkata</c:v>
                </c:pt>
                <c:pt idx="3">
                  <c:v>Indore</c:v>
                </c:pt>
                <c:pt idx="4">
                  <c:v>Mumbai</c:v>
                </c:pt>
                <c:pt idx="5">
                  <c:v>Nagpur</c:v>
                </c:pt>
                <c:pt idx="6">
                  <c:v>Hyderabad</c:v>
                </c:pt>
                <c:pt idx="7">
                  <c:v>Chennai</c:v>
                </c:pt>
              </c:strCache>
            </c:strRef>
          </c:cat>
          <c:val>
            <c:numRef>
              <c:f>Sheet1!$D$2:$D$9</c:f>
              <c:numCache>
                <c:formatCode>0</c:formatCode>
                <c:ptCount val="8"/>
                <c:pt idx="0">
                  <c:v>27.3</c:v>
                </c:pt>
                <c:pt idx="1">
                  <c:v>29.6</c:v>
                </c:pt>
                <c:pt idx="2">
                  <c:v>29.8</c:v>
                </c:pt>
                <c:pt idx="3">
                  <c:v>22.3</c:v>
                </c:pt>
                <c:pt idx="4">
                  <c:v>27.4</c:v>
                </c:pt>
                <c:pt idx="5">
                  <c:v>19.3</c:v>
                </c:pt>
                <c:pt idx="6">
                  <c:v>33.4</c:v>
                </c:pt>
                <c:pt idx="7">
                  <c:v>39.200000000000003</c:v>
                </c:pt>
              </c:numCache>
            </c:numRef>
          </c:val>
        </c:ser>
        <c:overlap val="100"/>
        <c:axId val="81233408"/>
        <c:axId val="81234944"/>
      </c:barChart>
      <c:catAx>
        <c:axId val="81233408"/>
        <c:scaling>
          <c:orientation val="minMax"/>
        </c:scaling>
        <c:axPos val="b"/>
        <c:tickLblPos val="nextTo"/>
        <c:txPr>
          <a:bodyPr rot="0"/>
          <a:lstStyle/>
          <a:p>
            <a:pPr>
              <a:defRPr lang="en-US" sz="1800" b="1">
                <a:solidFill>
                  <a:srgbClr val="002060"/>
                </a:solidFill>
                <a:latin typeface="+mn-lt"/>
                <a:cs typeface="Arial" pitchFamily="34" charset="0"/>
              </a:defRPr>
            </a:pPr>
            <a:endParaRPr lang="en-US"/>
          </a:p>
        </c:txPr>
        <c:crossAx val="81234944"/>
        <c:crosses val="autoZero"/>
        <c:auto val="1"/>
        <c:lblAlgn val="ctr"/>
        <c:lblOffset val="100"/>
        <c:tickLblSkip val="1"/>
      </c:catAx>
      <c:valAx>
        <c:axId val="81234944"/>
        <c:scaling>
          <c:orientation val="minMax"/>
        </c:scaling>
        <c:delete val="1"/>
        <c:axPos val="l"/>
        <c:numFmt formatCode="0%" sourceLinked="1"/>
        <c:tickLblPos val="none"/>
        <c:crossAx val="81233408"/>
        <c:crosses val="autoZero"/>
        <c:crossBetween val="between"/>
      </c:valAx>
    </c:plotArea>
    <c:legend>
      <c:legendPos val="t"/>
      <c:layout/>
      <c:txPr>
        <a:bodyPr/>
        <a:lstStyle/>
        <a:p>
          <a:pPr>
            <a:defRPr lang="en-US" sz="2000" b="1">
              <a:solidFill>
                <a:srgbClr val="002060"/>
              </a:solidFill>
            </a:defRPr>
          </a:pPr>
          <a:endParaRPr lang="en-US"/>
        </a:p>
      </c:txPr>
    </c:legend>
    <c:plotVisOnly val="1"/>
  </c:chart>
  <c:spPr>
    <a:solidFill>
      <a:srgbClr val="C4BD97"/>
    </a:solidFill>
  </c:spPr>
  <c:txPr>
    <a:bodyPr/>
    <a:lstStyle/>
    <a:p>
      <a:pPr>
        <a:defRPr sz="18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manualLayout>
          <c:layoutTarget val="inner"/>
          <c:xMode val="edge"/>
          <c:yMode val="edge"/>
          <c:x val="0"/>
          <c:y val="0.23071428571428604"/>
          <c:w val="0.99938417420044656"/>
          <c:h val="0.53609111361080053"/>
        </c:manualLayout>
      </c:layout>
      <c:barChart>
        <c:barDir val="col"/>
        <c:grouping val="clustered"/>
        <c:ser>
          <c:idx val="2"/>
          <c:order val="0"/>
          <c:tx>
            <c:strRef>
              <c:f>Sheet1!$D$1</c:f>
              <c:strCache>
                <c:ptCount val="1"/>
                <c:pt idx="0">
                  <c:v>Poor</c:v>
                </c:pt>
              </c:strCache>
            </c:strRef>
          </c:tx>
          <c:spPr>
            <a:solidFill>
              <a:srgbClr val="623C20"/>
            </a:solidFill>
          </c:spPr>
          <c:dLbls>
            <c:txPr>
              <a:bodyPr/>
              <a:lstStyle/>
              <a:p>
                <a:pPr>
                  <a:defRPr lang="en-US" sz="1800" b="1">
                    <a:solidFill>
                      <a:srgbClr val="002060"/>
                    </a:solidFill>
                    <a:latin typeface="+mn-lt"/>
                    <a:cs typeface="Arial" pitchFamily="34" charset="0"/>
                  </a:defRPr>
                </a:pPr>
                <a:endParaRPr lang="en-US"/>
              </a:p>
            </c:txPr>
            <c:showVal val="1"/>
          </c:dLbls>
          <c:cat>
            <c:strRef>
              <c:f>Sheet1!$A$2:$A$9</c:f>
              <c:strCache>
                <c:ptCount val="8"/>
                <c:pt idx="0">
                  <c:v>Meerut</c:v>
                </c:pt>
                <c:pt idx="1">
                  <c:v>Mumbai</c:v>
                </c:pt>
                <c:pt idx="2">
                  <c:v>Indore</c:v>
                </c:pt>
                <c:pt idx="3">
                  <c:v>Hyderabad</c:v>
                </c:pt>
                <c:pt idx="4">
                  <c:v>Delhi</c:v>
                </c:pt>
                <c:pt idx="5">
                  <c:v>Chennai</c:v>
                </c:pt>
                <c:pt idx="6">
                  <c:v>Nagpur</c:v>
                </c:pt>
                <c:pt idx="7">
                  <c:v>Kolkata</c:v>
                </c:pt>
              </c:strCache>
            </c:strRef>
          </c:cat>
          <c:val>
            <c:numRef>
              <c:f>Sheet1!$D$2:$D$9</c:f>
              <c:numCache>
                <c:formatCode>0</c:formatCode>
                <c:ptCount val="8"/>
                <c:pt idx="0">
                  <c:v>42</c:v>
                </c:pt>
                <c:pt idx="1">
                  <c:v>43.9</c:v>
                </c:pt>
                <c:pt idx="2">
                  <c:v>50.1</c:v>
                </c:pt>
                <c:pt idx="3">
                  <c:v>51.3</c:v>
                </c:pt>
                <c:pt idx="4">
                  <c:v>51.4</c:v>
                </c:pt>
                <c:pt idx="5">
                  <c:v>53.5</c:v>
                </c:pt>
                <c:pt idx="6">
                  <c:v>55.5</c:v>
                </c:pt>
                <c:pt idx="7">
                  <c:v>64.5</c:v>
                </c:pt>
              </c:numCache>
            </c:numRef>
          </c:val>
        </c:ser>
        <c:axId val="82562048"/>
        <c:axId val="82572032"/>
      </c:barChart>
      <c:catAx>
        <c:axId val="82562048"/>
        <c:scaling>
          <c:orientation val="minMax"/>
        </c:scaling>
        <c:axPos val="b"/>
        <c:tickLblPos val="nextTo"/>
        <c:txPr>
          <a:bodyPr rot="0"/>
          <a:lstStyle/>
          <a:p>
            <a:pPr>
              <a:defRPr lang="en-US" sz="2000" b="1">
                <a:solidFill>
                  <a:srgbClr val="002060"/>
                </a:solidFill>
                <a:latin typeface="+mn-lt"/>
                <a:cs typeface="Arial" pitchFamily="34" charset="0"/>
              </a:defRPr>
            </a:pPr>
            <a:endParaRPr lang="en-US"/>
          </a:p>
        </c:txPr>
        <c:crossAx val="82572032"/>
        <c:crosses val="autoZero"/>
        <c:auto val="1"/>
        <c:lblAlgn val="ctr"/>
        <c:lblOffset val="100"/>
        <c:tickLblSkip val="1"/>
      </c:catAx>
      <c:valAx>
        <c:axId val="82572032"/>
        <c:scaling>
          <c:orientation val="minMax"/>
        </c:scaling>
        <c:delete val="1"/>
        <c:axPos val="l"/>
        <c:numFmt formatCode="0" sourceLinked="1"/>
        <c:tickLblPos val="none"/>
        <c:crossAx val="82562048"/>
        <c:crosses val="autoZero"/>
        <c:crossBetween val="between"/>
      </c:valAx>
    </c:plotArea>
    <c:plotVisOnly val="1"/>
  </c:chart>
  <c:spPr>
    <a:solidFill>
      <a:srgbClr val="E5E2D1"/>
    </a:solidFill>
  </c:spPr>
  <c:txPr>
    <a:bodyPr/>
    <a:lstStyle/>
    <a:p>
      <a:pPr>
        <a:defRPr sz="1800"/>
      </a:pPr>
      <a:endParaRPr lang="en-US"/>
    </a:p>
  </c:txPr>
  <c:externalData r:id="rId1"/>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manualLayout>
          <c:layoutTarget val="inner"/>
          <c:xMode val="edge"/>
          <c:yMode val="edge"/>
          <c:x val="0"/>
          <c:y val="0.32920603674540688"/>
          <c:w val="0.99938417420044656"/>
          <c:h val="0.54081883832319888"/>
        </c:manualLayout>
      </c:layout>
      <c:barChart>
        <c:barDir val="col"/>
        <c:grouping val="clustered"/>
        <c:ser>
          <c:idx val="0"/>
          <c:order val="0"/>
          <c:tx>
            <c:strRef>
              <c:f>Sheet1!$B$1</c:f>
              <c:strCache>
                <c:ptCount val="1"/>
                <c:pt idx="0">
                  <c:v>Slum</c:v>
                </c:pt>
              </c:strCache>
            </c:strRef>
          </c:tx>
          <c:spPr>
            <a:solidFill>
              <a:srgbClr val="623C20"/>
            </a:solidFill>
          </c:spPr>
          <c:dLbls>
            <c:txPr>
              <a:bodyPr/>
              <a:lstStyle/>
              <a:p>
                <a:pPr>
                  <a:defRPr lang="en-US" sz="1800" b="1">
                    <a:solidFill>
                      <a:srgbClr val="002060"/>
                    </a:solidFill>
                    <a:latin typeface="+mn-lt"/>
                    <a:cs typeface="Arial" pitchFamily="34" charset="0"/>
                  </a:defRPr>
                </a:pPr>
                <a:endParaRPr lang="en-US"/>
              </a:p>
            </c:txPr>
            <c:showVal val="1"/>
          </c:dLbls>
          <c:cat>
            <c:strRef>
              <c:f>Sheet1!$A$2:$A$9</c:f>
              <c:strCache>
                <c:ptCount val="8"/>
                <c:pt idx="0">
                  <c:v>Delhi</c:v>
                </c:pt>
                <c:pt idx="1">
                  <c:v>Meerut</c:v>
                </c:pt>
                <c:pt idx="2">
                  <c:v>Kolkata</c:v>
                </c:pt>
                <c:pt idx="3">
                  <c:v>Indore</c:v>
                </c:pt>
                <c:pt idx="4">
                  <c:v>Mumbai</c:v>
                </c:pt>
                <c:pt idx="5">
                  <c:v>Nagpur</c:v>
                </c:pt>
                <c:pt idx="6">
                  <c:v>Hyderabad</c:v>
                </c:pt>
                <c:pt idx="7">
                  <c:v>Chennai</c:v>
                </c:pt>
              </c:strCache>
            </c:strRef>
          </c:cat>
          <c:val>
            <c:numRef>
              <c:f>Sheet1!$B$2:$B$9</c:f>
              <c:numCache>
                <c:formatCode>0</c:formatCode>
                <c:ptCount val="8"/>
                <c:pt idx="0">
                  <c:v>28</c:v>
                </c:pt>
                <c:pt idx="1">
                  <c:v>49.2</c:v>
                </c:pt>
                <c:pt idx="2">
                  <c:v>35.800000000000004</c:v>
                </c:pt>
                <c:pt idx="3">
                  <c:v>34.5</c:v>
                </c:pt>
                <c:pt idx="4">
                  <c:v>22.9</c:v>
                </c:pt>
                <c:pt idx="5">
                  <c:v>33.6</c:v>
                </c:pt>
                <c:pt idx="6">
                  <c:v>29.8</c:v>
                </c:pt>
                <c:pt idx="7">
                  <c:v>62.3</c:v>
                </c:pt>
              </c:numCache>
            </c:numRef>
          </c:val>
        </c:ser>
        <c:ser>
          <c:idx val="1"/>
          <c:order val="1"/>
          <c:tx>
            <c:strRef>
              <c:f>Sheet1!$C$1</c:f>
              <c:strCache>
                <c:ptCount val="1"/>
                <c:pt idx="0">
                  <c:v>Non-slum</c:v>
                </c:pt>
              </c:strCache>
            </c:strRef>
          </c:tx>
          <c:spPr>
            <a:solidFill>
              <a:srgbClr val="EEECE1">
                <a:lumMod val="75000"/>
              </a:srgbClr>
            </a:solidFill>
          </c:spPr>
          <c:dLbls>
            <c:txPr>
              <a:bodyPr/>
              <a:lstStyle/>
              <a:p>
                <a:pPr>
                  <a:defRPr lang="en-US" sz="1800" b="1">
                    <a:solidFill>
                      <a:srgbClr val="002060"/>
                    </a:solidFill>
                    <a:latin typeface="+mn-lt"/>
                    <a:cs typeface="Arial" pitchFamily="34" charset="0"/>
                  </a:defRPr>
                </a:pPr>
                <a:endParaRPr lang="en-US"/>
              </a:p>
            </c:txPr>
            <c:showVal val="1"/>
          </c:dLbls>
          <c:cat>
            <c:strRef>
              <c:f>Sheet1!$A$2:$A$9</c:f>
              <c:strCache>
                <c:ptCount val="8"/>
                <c:pt idx="0">
                  <c:v>Delhi</c:v>
                </c:pt>
                <c:pt idx="1">
                  <c:v>Meerut</c:v>
                </c:pt>
                <c:pt idx="2">
                  <c:v>Kolkata</c:v>
                </c:pt>
                <c:pt idx="3">
                  <c:v>Indore</c:v>
                </c:pt>
                <c:pt idx="4">
                  <c:v>Mumbai</c:v>
                </c:pt>
                <c:pt idx="5">
                  <c:v>Nagpur</c:v>
                </c:pt>
                <c:pt idx="6">
                  <c:v>Hyderabad</c:v>
                </c:pt>
                <c:pt idx="7">
                  <c:v>Chennai</c:v>
                </c:pt>
              </c:strCache>
            </c:strRef>
          </c:cat>
          <c:val>
            <c:numRef>
              <c:f>Sheet1!$C$2:$C$9</c:f>
              <c:numCache>
                <c:formatCode>0</c:formatCode>
                <c:ptCount val="8"/>
                <c:pt idx="0">
                  <c:v>12.4</c:v>
                </c:pt>
                <c:pt idx="1">
                  <c:v>26.7</c:v>
                </c:pt>
                <c:pt idx="2">
                  <c:v>22</c:v>
                </c:pt>
                <c:pt idx="3">
                  <c:v>37.6</c:v>
                </c:pt>
                <c:pt idx="4">
                  <c:v>14.7</c:v>
                </c:pt>
                <c:pt idx="5">
                  <c:v>16.7</c:v>
                </c:pt>
                <c:pt idx="6">
                  <c:v>25.5</c:v>
                </c:pt>
                <c:pt idx="7">
                  <c:v>35.5</c:v>
                </c:pt>
              </c:numCache>
            </c:numRef>
          </c:val>
        </c:ser>
        <c:ser>
          <c:idx val="2"/>
          <c:order val="2"/>
          <c:tx>
            <c:strRef>
              <c:f>Sheet1!$D$1</c:f>
              <c:strCache>
                <c:ptCount val="1"/>
                <c:pt idx="0">
                  <c:v>Poor</c:v>
                </c:pt>
              </c:strCache>
            </c:strRef>
          </c:tx>
          <c:spPr>
            <a:solidFill>
              <a:srgbClr val="623C20">
                <a:alpha val="60000"/>
              </a:srgbClr>
            </a:solidFill>
          </c:spPr>
          <c:dLbls>
            <c:txPr>
              <a:bodyPr/>
              <a:lstStyle/>
              <a:p>
                <a:pPr>
                  <a:defRPr lang="en-US" sz="1800" b="1">
                    <a:solidFill>
                      <a:srgbClr val="002060"/>
                    </a:solidFill>
                    <a:latin typeface="+mn-lt"/>
                    <a:cs typeface="Arial" pitchFamily="34" charset="0"/>
                  </a:defRPr>
                </a:pPr>
                <a:endParaRPr lang="en-US"/>
              </a:p>
            </c:txPr>
            <c:showVal val="1"/>
          </c:dLbls>
          <c:cat>
            <c:strRef>
              <c:f>Sheet1!$A$2:$A$9</c:f>
              <c:strCache>
                <c:ptCount val="8"/>
                <c:pt idx="0">
                  <c:v>Delhi</c:v>
                </c:pt>
                <c:pt idx="1">
                  <c:v>Meerut</c:v>
                </c:pt>
                <c:pt idx="2">
                  <c:v>Kolkata</c:v>
                </c:pt>
                <c:pt idx="3">
                  <c:v>Indore</c:v>
                </c:pt>
                <c:pt idx="4">
                  <c:v>Mumbai</c:v>
                </c:pt>
                <c:pt idx="5">
                  <c:v>Nagpur</c:v>
                </c:pt>
                <c:pt idx="6">
                  <c:v>Hyderabad</c:v>
                </c:pt>
                <c:pt idx="7">
                  <c:v>Chennai</c:v>
                </c:pt>
              </c:strCache>
            </c:strRef>
          </c:cat>
          <c:val>
            <c:numRef>
              <c:f>Sheet1!$D$2:$D$9</c:f>
              <c:numCache>
                <c:formatCode>0</c:formatCode>
                <c:ptCount val="8"/>
                <c:pt idx="0">
                  <c:v>37.200000000000003</c:v>
                </c:pt>
                <c:pt idx="1">
                  <c:v>66.5</c:v>
                </c:pt>
                <c:pt idx="2">
                  <c:v>49.3</c:v>
                </c:pt>
                <c:pt idx="3">
                  <c:v>64.3</c:v>
                </c:pt>
                <c:pt idx="4">
                  <c:v>25</c:v>
                </c:pt>
                <c:pt idx="5">
                  <c:v>33.300000000000004</c:v>
                </c:pt>
                <c:pt idx="6">
                  <c:v>41.5</c:v>
                </c:pt>
                <c:pt idx="7">
                  <c:v>68.3</c:v>
                </c:pt>
              </c:numCache>
            </c:numRef>
          </c:val>
        </c:ser>
        <c:axId val="82496896"/>
        <c:axId val="88540288"/>
      </c:barChart>
      <c:catAx>
        <c:axId val="82496896"/>
        <c:scaling>
          <c:orientation val="minMax"/>
        </c:scaling>
        <c:axPos val="b"/>
        <c:tickLblPos val="nextTo"/>
        <c:txPr>
          <a:bodyPr rot="0"/>
          <a:lstStyle/>
          <a:p>
            <a:pPr>
              <a:defRPr lang="en-US" sz="1900" b="1">
                <a:solidFill>
                  <a:srgbClr val="002060"/>
                </a:solidFill>
                <a:latin typeface="+mn-lt"/>
                <a:cs typeface="Arial" pitchFamily="34" charset="0"/>
              </a:defRPr>
            </a:pPr>
            <a:endParaRPr lang="en-US"/>
          </a:p>
        </c:txPr>
        <c:crossAx val="88540288"/>
        <c:crosses val="autoZero"/>
        <c:auto val="1"/>
        <c:lblAlgn val="ctr"/>
        <c:lblOffset val="100"/>
        <c:tickLblSkip val="1"/>
      </c:catAx>
      <c:valAx>
        <c:axId val="88540288"/>
        <c:scaling>
          <c:orientation val="minMax"/>
        </c:scaling>
        <c:delete val="1"/>
        <c:axPos val="l"/>
        <c:numFmt formatCode="0" sourceLinked="1"/>
        <c:tickLblPos val="none"/>
        <c:crossAx val="82496896"/>
        <c:crosses val="autoZero"/>
        <c:crossBetween val="between"/>
      </c:valAx>
    </c:plotArea>
    <c:legend>
      <c:legendPos val="t"/>
      <c:layout>
        <c:manualLayout>
          <c:xMode val="edge"/>
          <c:yMode val="edge"/>
          <c:x val="0.2026729124137259"/>
          <c:y val="0.15305144083937092"/>
          <c:w val="0.64866652085156018"/>
          <c:h val="7.9303152077741912E-2"/>
        </c:manualLayout>
      </c:layout>
      <c:txPr>
        <a:bodyPr/>
        <a:lstStyle/>
        <a:p>
          <a:pPr>
            <a:defRPr lang="en-US" sz="2000" b="1">
              <a:solidFill>
                <a:srgbClr val="002060"/>
              </a:solidFill>
              <a:latin typeface="+mn-lt"/>
              <a:cs typeface="Arial" pitchFamily="34" charset="0"/>
            </a:defRPr>
          </a:pPr>
          <a:endParaRPr lang="en-US"/>
        </a:p>
      </c:txPr>
    </c:legend>
    <c:plotVisOnly val="1"/>
  </c:chart>
  <c:spPr>
    <a:solidFill>
      <a:srgbClr val="E5E2D1"/>
    </a:solidFill>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manualLayout>
          <c:layoutTarget val="inner"/>
          <c:xMode val="edge"/>
          <c:yMode val="edge"/>
          <c:x val="2.4117225172434843E-2"/>
          <c:y val="0.18316754155730969"/>
          <c:w val="0.95760976825571265"/>
          <c:h val="0.56607304100067113"/>
        </c:manualLayout>
      </c:layout>
      <c:barChart>
        <c:barDir val="col"/>
        <c:grouping val="clustered"/>
        <c:ser>
          <c:idx val="0"/>
          <c:order val="0"/>
          <c:tx>
            <c:strRef>
              <c:f>Sheet1!$B$1</c:f>
              <c:strCache>
                <c:ptCount val="1"/>
                <c:pt idx="0">
                  <c:v>Slum</c:v>
                </c:pt>
              </c:strCache>
            </c:strRef>
          </c:tx>
          <c:spPr>
            <a:solidFill>
              <a:srgbClr val="623C20"/>
            </a:solidFill>
          </c:spPr>
          <c:dLbls>
            <c:txPr>
              <a:bodyPr/>
              <a:lstStyle/>
              <a:p>
                <a:pPr>
                  <a:defRPr lang="en-US" sz="1800" b="1">
                    <a:solidFill>
                      <a:srgbClr val="002060"/>
                    </a:solidFill>
                  </a:defRPr>
                </a:pPr>
                <a:endParaRPr lang="en-US"/>
              </a:p>
            </c:txPr>
            <c:showVal val="1"/>
          </c:dLbls>
          <c:cat>
            <c:strRef>
              <c:f>Sheet1!$A$2:$A$9</c:f>
              <c:strCache>
                <c:ptCount val="8"/>
                <c:pt idx="0">
                  <c:v>Delhi</c:v>
                </c:pt>
                <c:pt idx="1">
                  <c:v>Meerut</c:v>
                </c:pt>
                <c:pt idx="2">
                  <c:v>Kolkata</c:v>
                </c:pt>
                <c:pt idx="3">
                  <c:v>Indore</c:v>
                </c:pt>
                <c:pt idx="4">
                  <c:v>Mumbai</c:v>
                </c:pt>
                <c:pt idx="5">
                  <c:v>Nagpur</c:v>
                </c:pt>
                <c:pt idx="6">
                  <c:v>Hyderabad</c:v>
                </c:pt>
                <c:pt idx="7">
                  <c:v>Chennai</c:v>
                </c:pt>
              </c:strCache>
            </c:strRef>
          </c:cat>
          <c:val>
            <c:numRef>
              <c:f>Sheet1!$B$2:$B$9</c:f>
              <c:numCache>
                <c:formatCode>0</c:formatCode>
                <c:ptCount val="8"/>
                <c:pt idx="0">
                  <c:v>41.7</c:v>
                </c:pt>
                <c:pt idx="1">
                  <c:v>22.7</c:v>
                </c:pt>
                <c:pt idx="2">
                  <c:v>22.7</c:v>
                </c:pt>
                <c:pt idx="3">
                  <c:v>9.1</c:v>
                </c:pt>
                <c:pt idx="4">
                  <c:v>9.5</c:v>
                </c:pt>
                <c:pt idx="5">
                  <c:v>29.2</c:v>
                </c:pt>
                <c:pt idx="6">
                  <c:v>16.600000000000001</c:v>
                </c:pt>
                <c:pt idx="7">
                  <c:v>31.6</c:v>
                </c:pt>
              </c:numCache>
            </c:numRef>
          </c:val>
        </c:ser>
        <c:ser>
          <c:idx val="1"/>
          <c:order val="1"/>
          <c:tx>
            <c:strRef>
              <c:f>Sheet1!$C$1</c:f>
              <c:strCache>
                <c:ptCount val="1"/>
                <c:pt idx="0">
                  <c:v>Non-slum</c:v>
                </c:pt>
              </c:strCache>
            </c:strRef>
          </c:tx>
          <c:spPr>
            <a:solidFill>
              <a:srgbClr val="623C20">
                <a:alpha val="60000"/>
              </a:srgbClr>
            </a:solidFill>
          </c:spPr>
          <c:dLbls>
            <c:txPr>
              <a:bodyPr/>
              <a:lstStyle/>
              <a:p>
                <a:pPr>
                  <a:defRPr lang="en-US" sz="1800" b="1">
                    <a:solidFill>
                      <a:srgbClr val="002060"/>
                    </a:solidFill>
                  </a:defRPr>
                </a:pPr>
                <a:endParaRPr lang="en-US"/>
              </a:p>
            </c:txPr>
            <c:showVal val="1"/>
          </c:dLbls>
          <c:cat>
            <c:strRef>
              <c:f>Sheet1!$A$2:$A$9</c:f>
              <c:strCache>
                <c:ptCount val="8"/>
                <c:pt idx="0">
                  <c:v>Delhi</c:v>
                </c:pt>
                <c:pt idx="1">
                  <c:v>Meerut</c:v>
                </c:pt>
                <c:pt idx="2">
                  <c:v>Kolkata</c:v>
                </c:pt>
                <c:pt idx="3">
                  <c:v>Indore</c:v>
                </c:pt>
                <c:pt idx="4">
                  <c:v>Mumbai</c:v>
                </c:pt>
                <c:pt idx="5">
                  <c:v>Nagpur</c:v>
                </c:pt>
                <c:pt idx="6">
                  <c:v>Hyderabad</c:v>
                </c:pt>
                <c:pt idx="7">
                  <c:v>Chennai</c:v>
                </c:pt>
              </c:strCache>
            </c:strRef>
          </c:cat>
          <c:val>
            <c:numRef>
              <c:f>Sheet1!$C$2:$C$9</c:f>
              <c:numCache>
                <c:formatCode>0</c:formatCode>
                <c:ptCount val="8"/>
                <c:pt idx="0">
                  <c:v>5</c:v>
                </c:pt>
                <c:pt idx="1">
                  <c:v>10</c:v>
                </c:pt>
                <c:pt idx="2">
                  <c:v>8.1</c:v>
                </c:pt>
                <c:pt idx="3">
                  <c:v>12</c:v>
                </c:pt>
                <c:pt idx="4">
                  <c:v>3.3</c:v>
                </c:pt>
                <c:pt idx="5">
                  <c:v>14.7</c:v>
                </c:pt>
                <c:pt idx="6">
                  <c:v>11</c:v>
                </c:pt>
                <c:pt idx="7">
                  <c:v>12.4</c:v>
                </c:pt>
              </c:numCache>
            </c:numRef>
          </c:val>
        </c:ser>
        <c:axId val="80547200"/>
        <c:axId val="80548992"/>
      </c:barChart>
      <c:catAx>
        <c:axId val="80547200"/>
        <c:scaling>
          <c:orientation val="minMax"/>
        </c:scaling>
        <c:axPos val="b"/>
        <c:tickLblPos val="nextTo"/>
        <c:txPr>
          <a:bodyPr rot="0"/>
          <a:lstStyle/>
          <a:p>
            <a:pPr>
              <a:defRPr lang="en-US" sz="1800" b="1">
                <a:solidFill>
                  <a:srgbClr val="002060"/>
                </a:solidFill>
              </a:defRPr>
            </a:pPr>
            <a:endParaRPr lang="en-US"/>
          </a:p>
        </c:txPr>
        <c:crossAx val="80548992"/>
        <c:crosses val="autoZero"/>
        <c:auto val="1"/>
        <c:lblAlgn val="ctr"/>
        <c:lblOffset val="100"/>
        <c:tickLblSkip val="1"/>
      </c:catAx>
      <c:valAx>
        <c:axId val="80548992"/>
        <c:scaling>
          <c:orientation val="minMax"/>
        </c:scaling>
        <c:delete val="1"/>
        <c:axPos val="l"/>
        <c:numFmt formatCode="0" sourceLinked="1"/>
        <c:tickLblPos val="none"/>
        <c:crossAx val="80547200"/>
        <c:crosses val="autoZero"/>
        <c:crossBetween val="between"/>
      </c:valAx>
    </c:plotArea>
    <c:legend>
      <c:legendPos val="tr"/>
      <c:layout>
        <c:manualLayout>
          <c:xMode val="edge"/>
          <c:yMode val="edge"/>
          <c:x val="0.28642121123748515"/>
          <c:y val="5.855134826164634E-2"/>
          <c:w val="0.40802323320696032"/>
          <c:h val="0.10637849477085448"/>
        </c:manualLayout>
      </c:layout>
      <c:txPr>
        <a:bodyPr/>
        <a:lstStyle/>
        <a:p>
          <a:pPr>
            <a:defRPr lang="en-US" sz="1800" b="1">
              <a:solidFill>
                <a:srgbClr val="002060"/>
              </a:solidFill>
            </a:defRPr>
          </a:pPr>
          <a:endParaRPr lang="en-US"/>
        </a:p>
      </c:txPr>
    </c:legend>
    <c:plotVisOnly val="1"/>
  </c:chart>
  <c:spPr>
    <a:solidFill>
      <a:srgbClr val="E5E2D1"/>
    </a:solidFill>
  </c:spPr>
  <c:txPr>
    <a:bodyPr/>
    <a:lstStyle/>
    <a:p>
      <a:pPr>
        <a:defRPr sz="20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manualLayout>
          <c:layoutTarget val="inner"/>
          <c:xMode val="edge"/>
          <c:yMode val="edge"/>
          <c:x val="2.0099278748693477E-2"/>
          <c:y val="0.26608355205599299"/>
          <c:w val="0.96596061925186194"/>
          <c:h val="0.60275896762905556"/>
        </c:manualLayout>
      </c:layout>
      <c:barChart>
        <c:barDir val="col"/>
        <c:grouping val="percentStacked"/>
        <c:ser>
          <c:idx val="0"/>
          <c:order val="0"/>
          <c:tx>
            <c:strRef>
              <c:f>Sheet1!$B$1</c:f>
              <c:strCache>
                <c:ptCount val="1"/>
                <c:pt idx="0">
                  <c:v>Slum</c:v>
                </c:pt>
              </c:strCache>
            </c:strRef>
          </c:tx>
          <c:spPr>
            <a:solidFill>
              <a:srgbClr val="623C20"/>
            </a:solidFill>
          </c:spPr>
          <c:dLbls>
            <c:txPr>
              <a:bodyPr/>
              <a:lstStyle/>
              <a:p>
                <a:pPr>
                  <a:defRPr lang="en-US" sz="1800" b="1">
                    <a:solidFill>
                      <a:schemeClr val="bg1"/>
                    </a:solidFill>
                    <a:latin typeface="+mn-lt"/>
                    <a:cs typeface="Arial" pitchFamily="34" charset="0"/>
                  </a:defRPr>
                </a:pPr>
                <a:endParaRPr lang="en-US"/>
              </a:p>
            </c:txPr>
            <c:showVal val="1"/>
          </c:dLbls>
          <c:cat>
            <c:strRef>
              <c:f>Sheet1!$A$2:$A$9</c:f>
              <c:strCache>
                <c:ptCount val="8"/>
                <c:pt idx="0">
                  <c:v>Delhi</c:v>
                </c:pt>
                <c:pt idx="1">
                  <c:v>Meerut</c:v>
                </c:pt>
                <c:pt idx="2">
                  <c:v>Kolkata</c:v>
                </c:pt>
                <c:pt idx="3">
                  <c:v>Indore</c:v>
                </c:pt>
                <c:pt idx="4">
                  <c:v>Mumbai</c:v>
                </c:pt>
                <c:pt idx="5">
                  <c:v>Nagpur</c:v>
                </c:pt>
                <c:pt idx="6">
                  <c:v>Hyderabad</c:v>
                </c:pt>
                <c:pt idx="7">
                  <c:v>Chennai</c:v>
                </c:pt>
              </c:strCache>
            </c:strRef>
          </c:cat>
          <c:val>
            <c:numRef>
              <c:f>Sheet1!$B$2:$B$9</c:f>
              <c:numCache>
                <c:formatCode>0</c:formatCode>
                <c:ptCount val="8"/>
                <c:pt idx="0">
                  <c:v>68.3</c:v>
                </c:pt>
                <c:pt idx="1">
                  <c:v>65.5</c:v>
                </c:pt>
                <c:pt idx="2">
                  <c:v>60.5</c:v>
                </c:pt>
                <c:pt idx="3">
                  <c:v>15.9</c:v>
                </c:pt>
                <c:pt idx="4">
                  <c:v>79</c:v>
                </c:pt>
                <c:pt idx="5">
                  <c:v>53.2</c:v>
                </c:pt>
                <c:pt idx="6">
                  <c:v>24.1</c:v>
                </c:pt>
                <c:pt idx="7">
                  <c:v>37.200000000000003</c:v>
                </c:pt>
              </c:numCache>
            </c:numRef>
          </c:val>
        </c:ser>
        <c:ser>
          <c:idx val="1"/>
          <c:order val="1"/>
          <c:tx>
            <c:strRef>
              <c:f>Sheet1!$C$1</c:f>
              <c:strCache>
                <c:ptCount val="1"/>
                <c:pt idx="0">
                  <c:v>Non-slum</c:v>
                </c:pt>
              </c:strCache>
            </c:strRef>
          </c:tx>
          <c:spPr>
            <a:solidFill>
              <a:srgbClr val="623C20">
                <a:alpha val="60000"/>
              </a:srgbClr>
            </a:solidFill>
          </c:spPr>
          <c:dLbls>
            <c:txPr>
              <a:bodyPr/>
              <a:lstStyle/>
              <a:p>
                <a:pPr>
                  <a:defRPr lang="en-US" sz="1800" b="1">
                    <a:solidFill>
                      <a:srgbClr val="002060"/>
                    </a:solidFill>
                    <a:latin typeface="+mn-lt"/>
                    <a:cs typeface="Arial" pitchFamily="34" charset="0"/>
                  </a:defRPr>
                </a:pPr>
                <a:endParaRPr lang="en-US"/>
              </a:p>
            </c:txPr>
            <c:showVal val="1"/>
          </c:dLbls>
          <c:cat>
            <c:strRef>
              <c:f>Sheet1!$A$2:$A$9</c:f>
              <c:strCache>
                <c:ptCount val="8"/>
                <c:pt idx="0">
                  <c:v>Delhi</c:v>
                </c:pt>
                <c:pt idx="1">
                  <c:v>Meerut</c:v>
                </c:pt>
                <c:pt idx="2">
                  <c:v>Kolkata</c:v>
                </c:pt>
                <c:pt idx="3">
                  <c:v>Indore</c:v>
                </c:pt>
                <c:pt idx="4">
                  <c:v>Mumbai</c:v>
                </c:pt>
                <c:pt idx="5">
                  <c:v>Nagpur</c:v>
                </c:pt>
                <c:pt idx="6">
                  <c:v>Hyderabad</c:v>
                </c:pt>
                <c:pt idx="7">
                  <c:v>Chennai</c:v>
                </c:pt>
              </c:strCache>
            </c:strRef>
          </c:cat>
          <c:val>
            <c:numRef>
              <c:f>Sheet1!$C$2:$C$9</c:f>
              <c:numCache>
                <c:formatCode>0</c:formatCode>
                <c:ptCount val="8"/>
                <c:pt idx="0">
                  <c:v>31.7</c:v>
                </c:pt>
                <c:pt idx="1">
                  <c:v>34.5</c:v>
                </c:pt>
                <c:pt idx="2">
                  <c:v>39.5</c:v>
                </c:pt>
                <c:pt idx="3">
                  <c:v>84.1</c:v>
                </c:pt>
                <c:pt idx="4">
                  <c:v>21</c:v>
                </c:pt>
                <c:pt idx="5">
                  <c:v>46.8</c:v>
                </c:pt>
                <c:pt idx="6">
                  <c:v>75.900000000000006</c:v>
                </c:pt>
                <c:pt idx="7">
                  <c:v>62.8</c:v>
                </c:pt>
              </c:numCache>
            </c:numRef>
          </c:val>
        </c:ser>
        <c:overlap val="100"/>
        <c:axId val="80722176"/>
        <c:axId val="80728064"/>
      </c:barChart>
      <c:catAx>
        <c:axId val="80722176"/>
        <c:scaling>
          <c:orientation val="minMax"/>
        </c:scaling>
        <c:axPos val="b"/>
        <c:tickLblPos val="nextTo"/>
        <c:txPr>
          <a:bodyPr rot="0"/>
          <a:lstStyle/>
          <a:p>
            <a:pPr>
              <a:defRPr lang="en-US" sz="1800" b="1">
                <a:solidFill>
                  <a:srgbClr val="002060"/>
                </a:solidFill>
                <a:latin typeface="+mn-lt"/>
                <a:cs typeface="Arial" pitchFamily="34" charset="0"/>
              </a:defRPr>
            </a:pPr>
            <a:endParaRPr lang="en-US"/>
          </a:p>
        </c:txPr>
        <c:crossAx val="80728064"/>
        <c:crosses val="autoZero"/>
        <c:auto val="1"/>
        <c:lblAlgn val="ctr"/>
        <c:lblOffset val="100"/>
        <c:tickLblSkip val="1"/>
      </c:catAx>
      <c:valAx>
        <c:axId val="80728064"/>
        <c:scaling>
          <c:orientation val="minMax"/>
        </c:scaling>
        <c:delete val="1"/>
        <c:axPos val="l"/>
        <c:numFmt formatCode="0%" sourceLinked="1"/>
        <c:tickLblPos val="none"/>
        <c:crossAx val="80722176"/>
        <c:crosses val="autoZero"/>
        <c:crossBetween val="between"/>
      </c:valAx>
    </c:plotArea>
    <c:legend>
      <c:legendPos val="tr"/>
      <c:layout>
        <c:manualLayout>
          <c:xMode val="edge"/>
          <c:yMode val="edge"/>
          <c:x val="0.14952384739786331"/>
          <c:y val="6.6400111871261977E-2"/>
          <c:w val="0.759567061693046"/>
          <c:h val="8.2900477604233899E-2"/>
        </c:manualLayout>
      </c:layout>
      <c:txPr>
        <a:bodyPr/>
        <a:lstStyle/>
        <a:p>
          <a:pPr>
            <a:defRPr lang="en-US" sz="2000" b="1">
              <a:solidFill>
                <a:srgbClr val="002060"/>
              </a:solidFill>
              <a:latin typeface="+mn-lt"/>
              <a:cs typeface="Arial" pitchFamily="34" charset="0"/>
            </a:defRPr>
          </a:pPr>
          <a:endParaRPr lang="en-US"/>
        </a:p>
      </c:txPr>
    </c:legend>
    <c:plotVisOnly val="1"/>
  </c:chart>
  <c:spPr>
    <a:solidFill>
      <a:srgbClr val="E5E2D1"/>
    </a:solidFill>
  </c:spPr>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manualLayout>
          <c:layoutTarget val="inner"/>
          <c:xMode val="edge"/>
          <c:yMode val="edge"/>
          <c:x val="0"/>
          <c:y val="0.3015686789151375"/>
          <c:w val="0.98644986449864502"/>
          <c:h val="0.56341251093612843"/>
        </c:manualLayout>
      </c:layout>
      <c:barChart>
        <c:barDir val="col"/>
        <c:grouping val="clustered"/>
        <c:ser>
          <c:idx val="0"/>
          <c:order val="0"/>
          <c:tx>
            <c:strRef>
              <c:f>Sheet21!$C$5</c:f>
              <c:strCache>
                <c:ptCount val="1"/>
                <c:pt idx="0">
                  <c:v>Slum</c:v>
                </c:pt>
              </c:strCache>
            </c:strRef>
          </c:tx>
          <c:spPr>
            <a:solidFill>
              <a:srgbClr val="623C20"/>
            </a:solidFill>
          </c:spPr>
          <c:dLbls>
            <c:txPr>
              <a:bodyPr/>
              <a:lstStyle/>
              <a:p>
                <a:pPr>
                  <a:defRPr lang="en-US" sz="1800" b="1">
                    <a:solidFill>
                      <a:srgbClr val="002060"/>
                    </a:solidFill>
                  </a:defRPr>
                </a:pPr>
                <a:endParaRPr lang="en-US"/>
              </a:p>
            </c:txPr>
            <c:dLblPos val="outEnd"/>
            <c:showVal val="1"/>
          </c:dLbls>
          <c:cat>
            <c:strRef>
              <c:f>Sheet21!$B$6:$B$13</c:f>
              <c:strCache>
                <c:ptCount val="8"/>
                <c:pt idx="0">
                  <c:v>Delhi</c:v>
                </c:pt>
                <c:pt idx="1">
                  <c:v>Meerut</c:v>
                </c:pt>
                <c:pt idx="2">
                  <c:v>Kolkata</c:v>
                </c:pt>
                <c:pt idx="3">
                  <c:v>Indore</c:v>
                </c:pt>
                <c:pt idx="4">
                  <c:v>Mumbai</c:v>
                </c:pt>
                <c:pt idx="5">
                  <c:v>Nagpur</c:v>
                </c:pt>
                <c:pt idx="6">
                  <c:v>Hyderabad</c:v>
                </c:pt>
                <c:pt idx="7">
                  <c:v>Chennai</c:v>
                </c:pt>
              </c:strCache>
            </c:strRef>
          </c:cat>
          <c:val>
            <c:numRef>
              <c:f>Sheet21!$C$6:$C$13</c:f>
              <c:numCache>
                <c:formatCode>0</c:formatCode>
                <c:ptCount val="8"/>
                <c:pt idx="0">
                  <c:v>51.5</c:v>
                </c:pt>
                <c:pt idx="1">
                  <c:v>46.8</c:v>
                </c:pt>
                <c:pt idx="2">
                  <c:v>64.5</c:v>
                </c:pt>
                <c:pt idx="3">
                  <c:v>12.600000000000001</c:v>
                </c:pt>
                <c:pt idx="4">
                  <c:v>31.900000000000002</c:v>
                </c:pt>
                <c:pt idx="5">
                  <c:v>43.5</c:v>
                </c:pt>
                <c:pt idx="6">
                  <c:v>32.800000000000004</c:v>
                </c:pt>
                <c:pt idx="7">
                  <c:v>54.5</c:v>
                </c:pt>
              </c:numCache>
            </c:numRef>
          </c:val>
        </c:ser>
        <c:ser>
          <c:idx val="1"/>
          <c:order val="1"/>
          <c:tx>
            <c:strRef>
              <c:f>Sheet21!$D$5</c:f>
              <c:strCache>
                <c:ptCount val="1"/>
                <c:pt idx="0">
                  <c:v>Non-slum</c:v>
                </c:pt>
              </c:strCache>
            </c:strRef>
          </c:tx>
          <c:spPr>
            <a:solidFill>
              <a:srgbClr val="C4BD97"/>
            </a:solidFill>
          </c:spPr>
          <c:dLbls>
            <c:txPr>
              <a:bodyPr/>
              <a:lstStyle/>
              <a:p>
                <a:pPr>
                  <a:defRPr lang="en-US" sz="1800" b="1">
                    <a:solidFill>
                      <a:srgbClr val="002060"/>
                    </a:solidFill>
                  </a:defRPr>
                </a:pPr>
                <a:endParaRPr lang="en-US"/>
              </a:p>
            </c:txPr>
            <c:dLblPos val="outEnd"/>
            <c:showVal val="1"/>
          </c:dLbls>
          <c:cat>
            <c:strRef>
              <c:f>Sheet21!$B$6:$B$13</c:f>
              <c:strCache>
                <c:ptCount val="8"/>
                <c:pt idx="0">
                  <c:v>Delhi</c:v>
                </c:pt>
                <c:pt idx="1">
                  <c:v>Meerut</c:v>
                </c:pt>
                <c:pt idx="2">
                  <c:v>Kolkata</c:v>
                </c:pt>
                <c:pt idx="3">
                  <c:v>Indore</c:v>
                </c:pt>
                <c:pt idx="4">
                  <c:v>Mumbai</c:v>
                </c:pt>
                <c:pt idx="5">
                  <c:v>Nagpur</c:v>
                </c:pt>
                <c:pt idx="6">
                  <c:v>Hyderabad</c:v>
                </c:pt>
                <c:pt idx="7">
                  <c:v>Chennai</c:v>
                </c:pt>
              </c:strCache>
            </c:strRef>
          </c:cat>
          <c:val>
            <c:numRef>
              <c:f>Sheet21!$D$6:$D$13</c:f>
              <c:numCache>
                <c:formatCode>0</c:formatCode>
                <c:ptCount val="8"/>
                <c:pt idx="0">
                  <c:v>10.400000000000002</c:v>
                </c:pt>
                <c:pt idx="1">
                  <c:v>20.399999999999999</c:v>
                </c:pt>
                <c:pt idx="2">
                  <c:v>30.299999999999986</c:v>
                </c:pt>
                <c:pt idx="3">
                  <c:v>14.9</c:v>
                </c:pt>
                <c:pt idx="4">
                  <c:v>14.7</c:v>
                </c:pt>
                <c:pt idx="5">
                  <c:v>19.5</c:v>
                </c:pt>
                <c:pt idx="6">
                  <c:v>25.1</c:v>
                </c:pt>
                <c:pt idx="7">
                  <c:v>25</c:v>
                </c:pt>
              </c:numCache>
            </c:numRef>
          </c:val>
        </c:ser>
        <c:ser>
          <c:idx val="2"/>
          <c:order val="2"/>
          <c:tx>
            <c:strRef>
              <c:f>Sheet21!$E$5</c:f>
              <c:strCache>
                <c:ptCount val="1"/>
                <c:pt idx="0">
                  <c:v>Poor</c:v>
                </c:pt>
              </c:strCache>
            </c:strRef>
          </c:tx>
          <c:spPr>
            <a:solidFill>
              <a:srgbClr val="623C20">
                <a:alpha val="60000"/>
              </a:srgbClr>
            </a:solidFill>
          </c:spPr>
          <c:dLbls>
            <c:txPr>
              <a:bodyPr/>
              <a:lstStyle/>
              <a:p>
                <a:pPr>
                  <a:defRPr lang="en-US" sz="1800" b="1">
                    <a:solidFill>
                      <a:srgbClr val="002060"/>
                    </a:solidFill>
                  </a:defRPr>
                </a:pPr>
                <a:endParaRPr lang="en-US"/>
              </a:p>
            </c:txPr>
            <c:dLblPos val="outEnd"/>
            <c:showVal val="1"/>
          </c:dLbls>
          <c:cat>
            <c:strRef>
              <c:f>Sheet21!$B$6:$B$13</c:f>
              <c:strCache>
                <c:ptCount val="8"/>
                <c:pt idx="0">
                  <c:v>Delhi</c:v>
                </c:pt>
                <c:pt idx="1">
                  <c:v>Meerut</c:v>
                </c:pt>
                <c:pt idx="2">
                  <c:v>Kolkata</c:v>
                </c:pt>
                <c:pt idx="3">
                  <c:v>Indore</c:v>
                </c:pt>
                <c:pt idx="4">
                  <c:v>Mumbai</c:v>
                </c:pt>
                <c:pt idx="5">
                  <c:v>Nagpur</c:v>
                </c:pt>
                <c:pt idx="6">
                  <c:v>Hyderabad</c:v>
                </c:pt>
                <c:pt idx="7">
                  <c:v>Chennai</c:v>
                </c:pt>
              </c:strCache>
            </c:strRef>
          </c:cat>
          <c:val>
            <c:numRef>
              <c:f>Sheet21!$E$6:$E$13</c:f>
              <c:numCache>
                <c:formatCode>0</c:formatCode>
                <c:ptCount val="8"/>
                <c:pt idx="0">
                  <c:v>83.9</c:v>
                </c:pt>
                <c:pt idx="1">
                  <c:v>91.600000000000009</c:v>
                </c:pt>
                <c:pt idx="2">
                  <c:v>97.7</c:v>
                </c:pt>
                <c:pt idx="3">
                  <c:v>73</c:v>
                </c:pt>
                <c:pt idx="4">
                  <c:v>95.9</c:v>
                </c:pt>
                <c:pt idx="5">
                  <c:v>89</c:v>
                </c:pt>
                <c:pt idx="6">
                  <c:v>87.6</c:v>
                </c:pt>
                <c:pt idx="7">
                  <c:v>92.4</c:v>
                </c:pt>
              </c:numCache>
            </c:numRef>
          </c:val>
        </c:ser>
        <c:dLbls>
          <c:showVal val="1"/>
        </c:dLbls>
        <c:axId val="47449984"/>
        <c:axId val="47451520"/>
      </c:barChart>
      <c:catAx>
        <c:axId val="47449984"/>
        <c:scaling>
          <c:orientation val="minMax"/>
        </c:scaling>
        <c:axPos val="b"/>
        <c:tickLblPos val="nextTo"/>
        <c:txPr>
          <a:bodyPr rot="0"/>
          <a:lstStyle/>
          <a:p>
            <a:pPr>
              <a:defRPr lang="en-US" sz="1900" b="1">
                <a:solidFill>
                  <a:srgbClr val="002060"/>
                </a:solidFill>
              </a:defRPr>
            </a:pPr>
            <a:endParaRPr lang="en-US"/>
          </a:p>
        </c:txPr>
        <c:crossAx val="47451520"/>
        <c:crosses val="autoZero"/>
        <c:auto val="1"/>
        <c:lblAlgn val="ctr"/>
        <c:lblOffset val="100"/>
        <c:tickLblSkip val="1"/>
      </c:catAx>
      <c:valAx>
        <c:axId val="47451520"/>
        <c:scaling>
          <c:orientation val="minMax"/>
        </c:scaling>
        <c:delete val="1"/>
        <c:axPos val="l"/>
        <c:numFmt formatCode="0" sourceLinked="1"/>
        <c:tickLblPos val="none"/>
        <c:crossAx val="47449984"/>
        <c:crosses val="autoZero"/>
        <c:crossBetween val="between"/>
      </c:valAx>
    </c:plotArea>
    <c:legend>
      <c:legendPos val="t"/>
      <c:layout>
        <c:manualLayout>
          <c:xMode val="edge"/>
          <c:yMode val="edge"/>
          <c:x val="0.29490850102070676"/>
          <c:y val="9.1020488110628239E-2"/>
          <c:w val="0.41326941771167491"/>
          <c:h val="7.3520035350801829E-2"/>
        </c:manualLayout>
      </c:layout>
      <c:txPr>
        <a:bodyPr/>
        <a:lstStyle/>
        <a:p>
          <a:pPr>
            <a:defRPr lang="en-US" sz="2000" b="1">
              <a:solidFill>
                <a:srgbClr val="002060"/>
              </a:solidFill>
            </a:defRPr>
          </a:pPr>
          <a:endParaRPr lang="en-US"/>
        </a:p>
      </c:txPr>
    </c:legend>
    <c:plotVisOnly val="1"/>
  </c:chart>
  <c:spPr>
    <a:solidFill>
      <a:srgbClr val="E5E2D1"/>
    </a:solid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barChart>
        <c:barDir val="bar"/>
        <c:grouping val="clustered"/>
        <c:ser>
          <c:idx val="1"/>
          <c:order val="0"/>
          <c:tx>
            <c:strRef>
              <c:f>Sheet17!$F$6</c:f>
              <c:strCache>
                <c:ptCount val="1"/>
                <c:pt idx="0">
                  <c:v>Poor</c:v>
                </c:pt>
              </c:strCache>
            </c:strRef>
          </c:tx>
          <c:spPr>
            <a:solidFill>
              <a:srgbClr val="623C20"/>
            </a:solidFill>
          </c:spPr>
          <c:dLbls>
            <c:txPr>
              <a:bodyPr/>
              <a:lstStyle/>
              <a:p>
                <a:pPr>
                  <a:defRPr lang="en-US" sz="1800" b="1">
                    <a:solidFill>
                      <a:srgbClr val="002060"/>
                    </a:solidFill>
                  </a:defRPr>
                </a:pPr>
                <a:endParaRPr lang="en-US"/>
              </a:p>
            </c:txPr>
            <c:dLblPos val="outEnd"/>
            <c:showVal val="1"/>
          </c:dLbls>
          <c:cat>
            <c:strRef>
              <c:f>Sheet17!$D$7:$D$14</c:f>
              <c:strCache>
                <c:ptCount val="8"/>
                <c:pt idx="0">
                  <c:v>Hyderabad</c:v>
                </c:pt>
                <c:pt idx="1">
                  <c:v>Nagpur</c:v>
                </c:pt>
                <c:pt idx="2">
                  <c:v>Indore</c:v>
                </c:pt>
                <c:pt idx="3">
                  <c:v>Kolkata</c:v>
                </c:pt>
                <c:pt idx="4">
                  <c:v>Delhi</c:v>
                </c:pt>
                <c:pt idx="5">
                  <c:v>Chennai</c:v>
                </c:pt>
                <c:pt idx="6">
                  <c:v>Mumbai</c:v>
                </c:pt>
                <c:pt idx="7">
                  <c:v>Meerut</c:v>
                </c:pt>
              </c:strCache>
            </c:strRef>
          </c:cat>
          <c:val>
            <c:numRef>
              <c:f>Sheet17!$F$7:$F$14</c:f>
              <c:numCache>
                <c:formatCode>0</c:formatCode>
                <c:ptCount val="8"/>
                <c:pt idx="0">
                  <c:v>33.9</c:v>
                </c:pt>
                <c:pt idx="1">
                  <c:v>24.3</c:v>
                </c:pt>
                <c:pt idx="2">
                  <c:v>16.100000000000001</c:v>
                </c:pt>
                <c:pt idx="3">
                  <c:v>12</c:v>
                </c:pt>
                <c:pt idx="4">
                  <c:v>5.5</c:v>
                </c:pt>
                <c:pt idx="5">
                  <c:v>4.8</c:v>
                </c:pt>
                <c:pt idx="6">
                  <c:v>2</c:v>
                </c:pt>
                <c:pt idx="7">
                  <c:v>0.60000000000000053</c:v>
                </c:pt>
              </c:numCache>
            </c:numRef>
          </c:val>
        </c:ser>
        <c:dLbls>
          <c:showVal val="1"/>
        </c:dLbls>
        <c:axId val="47915776"/>
        <c:axId val="47917312"/>
      </c:barChart>
      <c:catAx>
        <c:axId val="47915776"/>
        <c:scaling>
          <c:orientation val="minMax"/>
        </c:scaling>
        <c:axPos val="l"/>
        <c:tickLblPos val="nextTo"/>
        <c:txPr>
          <a:bodyPr rot="0"/>
          <a:lstStyle/>
          <a:p>
            <a:pPr>
              <a:defRPr lang="en-US" sz="1800" b="1">
                <a:solidFill>
                  <a:srgbClr val="002060"/>
                </a:solidFill>
              </a:defRPr>
            </a:pPr>
            <a:endParaRPr lang="en-US"/>
          </a:p>
        </c:txPr>
        <c:crossAx val="47917312"/>
        <c:crosses val="autoZero"/>
        <c:auto val="1"/>
        <c:lblAlgn val="ctr"/>
        <c:lblOffset val="100"/>
        <c:tickLblSkip val="1"/>
      </c:catAx>
      <c:valAx>
        <c:axId val="47917312"/>
        <c:scaling>
          <c:orientation val="minMax"/>
        </c:scaling>
        <c:delete val="1"/>
        <c:axPos val="b"/>
        <c:numFmt formatCode="0" sourceLinked="1"/>
        <c:tickLblPos val="none"/>
        <c:crossAx val="47915776"/>
        <c:crosses val="autoZero"/>
        <c:crossBetween val="between"/>
      </c:valAx>
    </c:plotArea>
    <c:plotVisOnly val="1"/>
  </c:chart>
  <c:spPr>
    <a:solidFill>
      <a:srgbClr val="E5E2D1"/>
    </a:solidFill>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manualLayout>
          <c:layoutTarget val="inner"/>
          <c:xMode val="edge"/>
          <c:yMode val="edge"/>
          <c:x val="0"/>
          <c:y val="0.35382769924844093"/>
          <c:w val="0.97903563941299865"/>
          <c:h val="0.41031254316894711"/>
        </c:manualLayout>
      </c:layout>
      <c:barChart>
        <c:barDir val="col"/>
        <c:grouping val="clustered"/>
        <c:ser>
          <c:idx val="0"/>
          <c:order val="0"/>
          <c:tx>
            <c:strRef>
              <c:f>Sheet5!$F$6</c:f>
              <c:strCache>
                <c:ptCount val="1"/>
                <c:pt idx="0">
                  <c:v>Infant mortality</c:v>
                </c:pt>
              </c:strCache>
            </c:strRef>
          </c:tx>
          <c:spPr>
            <a:solidFill>
              <a:srgbClr val="623C20"/>
            </a:solidFill>
          </c:spPr>
          <c:dLbls>
            <c:txPr>
              <a:bodyPr/>
              <a:lstStyle/>
              <a:p>
                <a:pPr>
                  <a:defRPr lang="en-US" sz="1800" b="1">
                    <a:solidFill>
                      <a:srgbClr val="002060"/>
                    </a:solidFill>
                  </a:defRPr>
                </a:pPr>
                <a:endParaRPr lang="en-US"/>
              </a:p>
            </c:txPr>
            <c:dLblPos val="outEnd"/>
            <c:showVal val="1"/>
          </c:dLbls>
          <c:cat>
            <c:strRef>
              <c:f>Sheet5!$E$7:$E$14</c:f>
              <c:strCache>
                <c:ptCount val="8"/>
                <c:pt idx="0">
                  <c:v>Delhi</c:v>
                </c:pt>
                <c:pt idx="1">
                  <c:v>Meerut</c:v>
                </c:pt>
                <c:pt idx="2">
                  <c:v>Kolkata</c:v>
                </c:pt>
                <c:pt idx="3">
                  <c:v>Indore</c:v>
                </c:pt>
                <c:pt idx="4">
                  <c:v>Mumbai</c:v>
                </c:pt>
                <c:pt idx="5">
                  <c:v>Nagpur</c:v>
                </c:pt>
                <c:pt idx="6">
                  <c:v>Hyderabad</c:v>
                </c:pt>
                <c:pt idx="7">
                  <c:v>Chennai</c:v>
                </c:pt>
              </c:strCache>
            </c:strRef>
          </c:cat>
          <c:val>
            <c:numRef>
              <c:f>Sheet5!$F$7:$F$14</c:f>
              <c:numCache>
                <c:formatCode>0</c:formatCode>
                <c:ptCount val="8"/>
                <c:pt idx="0">
                  <c:v>40.6</c:v>
                </c:pt>
                <c:pt idx="1">
                  <c:v>62.8</c:v>
                </c:pt>
                <c:pt idx="2">
                  <c:v>41.3</c:v>
                </c:pt>
                <c:pt idx="3">
                  <c:v>42</c:v>
                </c:pt>
                <c:pt idx="4">
                  <c:v>30.3</c:v>
                </c:pt>
                <c:pt idx="5">
                  <c:v>42.8</c:v>
                </c:pt>
                <c:pt idx="6">
                  <c:v>34.9</c:v>
                </c:pt>
                <c:pt idx="7">
                  <c:v>27.6</c:v>
                </c:pt>
              </c:numCache>
            </c:numRef>
          </c:val>
        </c:ser>
        <c:ser>
          <c:idx val="1"/>
          <c:order val="1"/>
          <c:tx>
            <c:strRef>
              <c:f>Sheet5!$G$6</c:f>
              <c:strCache>
                <c:ptCount val="1"/>
                <c:pt idx="0">
                  <c:v>Under-five mortality</c:v>
                </c:pt>
              </c:strCache>
            </c:strRef>
          </c:tx>
          <c:spPr>
            <a:solidFill>
              <a:srgbClr val="623C20">
                <a:alpha val="60000"/>
              </a:srgbClr>
            </a:solidFill>
          </c:spPr>
          <c:dLbls>
            <c:txPr>
              <a:bodyPr/>
              <a:lstStyle/>
              <a:p>
                <a:pPr>
                  <a:defRPr lang="en-US" sz="1800" b="1">
                    <a:solidFill>
                      <a:srgbClr val="002060"/>
                    </a:solidFill>
                  </a:defRPr>
                </a:pPr>
                <a:endParaRPr lang="en-US"/>
              </a:p>
            </c:txPr>
            <c:dLblPos val="outEnd"/>
            <c:showVal val="1"/>
          </c:dLbls>
          <c:cat>
            <c:strRef>
              <c:f>Sheet5!$E$7:$E$14</c:f>
              <c:strCache>
                <c:ptCount val="8"/>
                <c:pt idx="0">
                  <c:v>Delhi</c:v>
                </c:pt>
                <c:pt idx="1">
                  <c:v>Meerut</c:v>
                </c:pt>
                <c:pt idx="2">
                  <c:v>Kolkata</c:v>
                </c:pt>
                <c:pt idx="3">
                  <c:v>Indore</c:v>
                </c:pt>
                <c:pt idx="4">
                  <c:v>Mumbai</c:v>
                </c:pt>
                <c:pt idx="5">
                  <c:v>Nagpur</c:v>
                </c:pt>
                <c:pt idx="6">
                  <c:v>Hyderabad</c:v>
                </c:pt>
                <c:pt idx="7">
                  <c:v>Chennai</c:v>
                </c:pt>
              </c:strCache>
            </c:strRef>
          </c:cat>
          <c:val>
            <c:numRef>
              <c:f>Sheet5!$G$7:$G$14</c:f>
              <c:numCache>
                <c:formatCode>0</c:formatCode>
                <c:ptCount val="8"/>
                <c:pt idx="0">
                  <c:v>48.5</c:v>
                </c:pt>
                <c:pt idx="1">
                  <c:v>77.5</c:v>
                </c:pt>
                <c:pt idx="2">
                  <c:v>48.8</c:v>
                </c:pt>
                <c:pt idx="3">
                  <c:v>51.4</c:v>
                </c:pt>
                <c:pt idx="4">
                  <c:v>36.6</c:v>
                </c:pt>
                <c:pt idx="5">
                  <c:v>49.9</c:v>
                </c:pt>
                <c:pt idx="6">
                  <c:v>40.700000000000003</c:v>
                </c:pt>
                <c:pt idx="7">
                  <c:v>35.1</c:v>
                </c:pt>
              </c:numCache>
            </c:numRef>
          </c:val>
        </c:ser>
        <c:axId val="47963136"/>
        <c:axId val="48104192"/>
      </c:barChart>
      <c:catAx>
        <c:axId val="47963136"/>
        <c:scaling>
          <c:orientation val="minMax"/>
        </c:scaling>
        <c:axPos val="b"/>
        <c:tickLblPos val="nextTo"/>
        <c:txPr>
          <a:bodyPr rot="0"/>
          <a:lstStyle/>
          <a:p>
            <a:pPr>
              <a:defRPr lang="en-US" sz="2000" b="1">
                <a:solidFill>
                  <a:srgbClr val="002060"/>
                </a:solidFill>
              </a:defRPr>
            </a:pPr>
            <a:endParaRPr lang="en-US"/>
          </a:p>
        </c:txPr>
        <c:crossAx val="48104192"/>
        <c:crosses val="autoZero"/>
        <c:auto val="1"/>
        <c:lblAlgn val="ctr"/>
        <c:lblOffset val="100"/>
        <c:tickLblSkip val="1"/>
      </c:catAx>
      <c:valAx>
        <c:axId val="48104192"/>
        <c:scaling>
          <c:orientation val="minMax"/>
        </c:scaling>
        <c:delete val="1"/>
        <c:axPos val="l"/>
        <c:numFmt formatCode="0" sourceLinked="1"/>
        <c:tickLblPos val="none"/>
        <c:crossAx val="47963136"/>
        <c:crosses val="autoZero"/>
        <c:crossBetween val="between"/>
      </c:valAx>
    </c:plotArea>
    <c:legend>
      <c:legendPos val="t"/>
      <c:layout>
        <c:manualLayout>
          <c:xMode val="edge"/>
          <c:yMode val="edge"/>
          <c:x val="0.23370350665626274"/>
          <c:y val="2.0576655859194048E-3"/>
          <c:w val="0.62063346811378484"/>
          <c:h val="0.20384591631928364"/>
        </c:manualLayout>
      </c:layout>
      <c:txPr>
        <a:bodyPr/>
        <a:lstStyle/>
        <a:p>
          <a:pPr>
            <a:defRPr lang="en-US" sz="2000" b="1">
              <a:solidFill>
                <a:srgbClr val="002060"/>
              </a:solidFill>
            </a:defRPr>
          </a:pPr>
          <a:endParaRPr lang="en-US"/>
        </a:p>
      </c:txPr>
    </c:legend>
    <c:plotVisOnly val="1"/>
  </c:chart>
  <c:spPr>
    <a:solidFill>
      <a:srgbClr val="E5E2D1"/>
    </a:solidFill>
  </c:sp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manualLayout>
          <c:layoutTarget val="inner"/>
          <c:xMode val="edge"/>
          <c:yMode val="edge"/>
          <c:x val="0"/>
          <c:y val="0.15166142542482133"/>
          <c:w val="0.60278041895706469"/>
          <c:h val="0.82500829105319773"/>
        </c:manualLayout>
      </c:layout>
      <c:barChart>
        <c:barDir val="bar"/>
        <c:grouping val="clustered"/>
        <c:ser>
          <c:idx val="0"/>
          <c:order val="0"/>
          <c:tx>
            <c:strRef>
              <c:f>Sheet1!$B$1</c:f>
              <c:strCache>
                <c:ptCount val="1"/>
                <c:pt idx="0">
                  <c:v>Slum</c:v>
                </c:pt>
              </c:strCache>
            </c:strRef>
          </c:tx>
          <c:spPr>
            <a:solidFill>
              <a:srgbClr val="623C20"/>
            </a:solidFill>
          </c:spPr>
          <c:dLbls>
            <c:txPr>
              <a:bodyPr/>
              <a:lstStyle/>
              <a:p>
                <a:pPr>
                  <a:defRPr lang="en-US" sz="1600" b="1">
                    <a:solidFill>
                      <a:srgbClr val="002060"/>
                    </a:solidFill>
                  </a:defRPr>
                </a:pPr>
                <a:endParaRPr lang="en-US"/>
              </a:p>
            </c:txPr>
            <c:showVal val="1"/>
          </c:dLbls>
          <c:cat>
            <c:strRef>
              <c:f>Sheet1!$A$2:$A$9</c:f>
              <c:strCache>
                <c:ptCount val="8"/>
                <c:pt idx="0">
                  <c:v>Nagpur</c:v>
                </c:pt>
                <c:pt idx="1">
                  <c:v>Mumbai</c:v>
                </c:pt>
                <c:pt idx="2">
                  <c:v>Meerut</c:v>
                </c:pt>
                <c:pt idx="3">
                  <c:v>Kolkata</c:v>
                </c:pt>
                <c:pt idx="4">
                  <c:v>Indore</c:v>
                </c:pt>
                <c:pt idx="5">
                  <c:v>Hyderabad</c:v>
                </c:pt>
                <c:pt idx="6">
                  <c:v>Delhi</c:v>
                </c:pt>
                <c:pt idx="7">
                  <c:v>Chennai</c:v>
                </c:pt>
              </c:strCache>
            </c:strRef>
          </c:cat>
          <c:val>
            <c:numRef>
              <c:f>Sheet1!$B$2:$B$9</c:f>
              <c:numCache>
                <c:formatCode>0</c:formatCode>
                <c:ptCount val="8"/>
                <c:pt idx="0">
                  <c:v>57.3</c:v>
                </c:pt>
                <c:pt idx="1">
                  <c:v>68.7</c:v>
                </c:pt>
                <c:pt idx="2">
                  <c:v>35.1</c:v>
                </c:pt>
                <c:pt idx="3">
                  <c:v>63.4</c:v>
                </c:pt>
                <c:pt idx="4">
                  <c:v>73.7</c:v>
                </c:pt>
                <c:pt idx="5">
                  <c:v>53.3</c:v>
                </c:pt>
                <c:pt idx="6">
                  <c:v>51.7</c:v>
                </c:pt>
                <c:pt idx="7">
                  <c:v>89.2</c:v>
                </c:pt>
              </c:numCache>
            </c:numRef>
          </c:val>
        </c:ser>
        <c:ser>
          <c:idx val="1"/>
          <c:order val="1"/>
          <c:tx>
            <c:strRef>
              <c:f>Sheet1!$C$1</c:f>
              <c:strCache>
                <c:ptCount val="1"/>
                <c:pt idx="0">
                  <c:v>Non-slum</c:v>
                </c:pt>
              </c:strCache>
            </c:strRef>
          </c:tx>
          <c:spPr>
            <a:solidFill>
              <a:srgbClr val="623C20">
                <a:alpha val="60000"/>
              </a:srgbClr>
            </a:solidFill>
          </c:spPr>
          <c:dLbls>
            <c:dLbl>
              <c:idx val="7"/>
              <c:layout>
                <c:manualLayout>
                  <c:x val="0"/>
                  <c:y val="-8.4180979826834687E-3"/>
                </c:manualLayout>
              </c:layout>
              <c:showVal val="1"/>
            </c:dLbl>
            <c:txPr>
              <a:bodyPr/>
              <a:lstStyle/>
              <a:p>
                <a:pPr>
                  <a:defRPr lang="en-US" sz="1600" b="1">
                    <a:solidFill>
                      <a:srgbClr val="002060"/>
                    </a:solidFill>
                  </a:defRPr>
                </a:pPr>
                <a:endParaRPr lang="en-US"/>
              </a:p>
            </c:txPr>
            <c:showVal val="1"/>
          </c:dLbls>
          <c:cat>
            <c:strRef>
              <c:f>Sheet1!$A$2:$A$9</c:f>
              <c:strCache>
                <c:ptCount val="8"/>
                <c:pt idx="0">
                  <c:v>Nagpur</c:v>
                </c:pt>
                <c:pt idx="1">
                  <c:v>Mumbai</c:v>
                </c:pt>
                <c:pt idx="2">
                  <c:v>Meerut</c:v>
                </c:pt>
                <c:pt idx="3">
                  <c:v>Kolkata</c:v>
                </c:pt>
                <c:pt idx="4">
                  <c:v>Indore</c:v>
                </c:pt>
                <c:pt idx="5">
                  <c:v>Hyderabad</c:v>
                </c:pt>
                <c:pt idx="6">
                  <c:v>Delhi</c:v>
                </c:pt>
                <c:pt idx="7">
                  <c:v>Chennai</c:v>
                </c:pt>
              </c:strCache>
            </c:strRef>
          </c:cat>
          <c:val>
            <c:numRef>
              <c:f>Sheet1!$C$2:$C$9</c:f>
              <c:numCache>
                <c:formatCode>0</c:formatCode>
                <c:ptCount val="8"/>
                <c:pt idx="0">
                  <c:v>75.599999999999994</c:v>
                </c:pt>
                <c:pt idx="1">
                  <c:v>72.5</c:v>
                </c:pt>
                <c:pt idx="2">
                  <c:v>50</c:v>
                </c:pt>
                <c:pt idx="3">
                  <c:v>70.8</c:v>
                </c:pt>
                <c:pt idx="4">
                  <c:v>76.400000000000006</c:v>
                </c:pt>
                <c:pt idx="5">
                  <c:v>62.4</c:v>
                </c:pt>
                <c:pt idx="6">
                  <c:v>67</c:v>
                </c:pt>
                <c:pt idx="7">
                  <c:v>74.099999999999994</c:v>
                </c:pt>
              </c:numCache>
            </c:numRef>
          </c:val>
        </c:ser>
        <c:axId val="80844288"/>
        <c:axId val="80845824"/>
      </c:barChart>
      <c:catAx>
        <c:axId val="80844288"/>
        <c:scaling>
          <c:orientation val="minMax"/>
        </c:scaling>
        <c:axPos val="l"/>
        <c:tickLblPos val="nextTo"/>
        <c:txPr>
          <a:bodyPr rot="0"/>
          <a:lstStyle/>
          <a:p>
            <a:pPr>
              <a:defRPr lang="en-US" b="1">
                <a:solidFill>
                  <a:srgbClr val="002060"/>
                </a:solidFill>
              </a:defRPr>
            </a:pPr>
            <a:endParaRPr lang="en-US"/>
          </a:p>
        </c:txPr>
        <c:crossAx val="80845824"/>
        <c:crosses val="autoZero"/>
        <c:auto val="1"/>
        <c:lblAlgn val="ctr"/>
        <c:lblOffset val="100"/>
        <c:tickLblSkip val="1"/>
      </c:catAx>
      <c:valAx>
        <c:axId val="80845824"/>
        <c:scaling>
          <c:orientation val="minMax"/>
        </c:scaling>
        <c:delete val="1"/>
        <c:axPos val="b"/>
        <c:numFmt formatCode="0" sourceLinked="1"/>
        <c:tickLblPos val="none"/>
        <c:crossAx val="80844288"/>
        <c:crosses val="autoZero"/>
        <c:crossBetween val="between"/>
      </c:valAx>
    </c:plotArea>
    <c:legend>
      <c:legendPos val="t"/>
      <c:layout>
        <c:manualLayout>
          <c:xMode val="edge"/>
          <c:yMode val="edge"/>
          <c:x val="0.30126528995196383"/>
          <c:y val="5.1843110515927771E-2"/>
          <c:w val="0.49263779527559082"/>
          <c:h val="7.1089843200220576E-2"/>
        </c:manualLayout>
      </c:layout>
      <c:txPr>
        <a:bodyPr/>
        <a:lstStyle/>
        <a:p>
          <a:pPr>
            <a:defRPr lang="en-US" sz="1600" b="1">
              <a:solidFill>
                <a:srgbClr val="002060"/>
              </a:solidFill>
            </a:defRPr>
          </a:pPr>
          <a:endParaRPr lang="en-US"/>
        </a:p>
      </c:txPr>
    </c:legend>
    <c:plotVisOnly val="1"/>
  </c:chart>
  <c:spPr>
    <a:solidFill>
      <a:srgbClr val="E5E2D1"/>
    </a:solidFill>
  </c:spPr>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manualLayout>
          <c:layoutTarget val="inner"/>
          <c:xMode val="edge"/>
          <c:yMode val="edge"/>
          <c:x val="2.7100271002710216E-2"/>
          <c:y val="0.25658582119058448"/>
          <c:w val="0.95195863474383835"/>
          <c:h val="0.53909565277082971"/>
        </c:manualLayout>
      </c:layout>
      <c:barChart>
        <c:barDir val="col"/>
        <c:grouping val="clustered"/>
        <c:ser>
          <c:idx val="0"/>
          <c:order val="0"/>
          <c:tx>
            <c:strRef>
              <c:f>Sheet1!$B$1</c:f>
              <c:strCache>
                <c:ptCount val="1"/>
                <c:pt idx="0">
                  <c:v>Slum</c:v>
                </c:pt>
              </c:strCache>
            </c:strRef>
          </c:tx>
          <c:spPr>
            <a:solidFill>
              <a:srgbClr val="623C20"/>
            </a:solidFill>
          </c:spPr>
          <c:dLbls>
            <c:dLbl>
              <c:idx val="1"/>
              <c:layout>
                <c:manualLayout>
                  <c:x val="-1.1777179168393426E-2"/>
                  <c:y val="-1.7020997375328084E-2"/>
                </c:manualLayout>
              </c:layout>
              <c:showVal val="1"/>
            </c:dLbl>
            <c:dLbl>
              <c:idx val="2"/>
              <c:layout>
                <c:manualLayout>
                  <c:x val="-7.3099415204678376E-3"/>
                  <c:y val="7.9365079365079864E-3"/>
                </c:manualLayout>
              </c:layout>
              <c:showVal val="1"/>
            </c:dLbl>
            <c:dLbl>
              <c:idx val="3"/>
              <c:layout>
                <c:manualLayout>
                  <c:x val="-1.3157894736842054E-2"/>
                  <c:y val="6.2892138482689673E-3"/>
                </c:manualLayout>
              </c:layout>
              <c:showVal val="1"/>
            </c:dLbl>
            <c:dLbl>
              <c:idx val="4"/>
              <c:layout>
                <c:manualLayout>
                  <c:x val="-1.7625132384767699E-2"/>
                  <c:y val="1.4975211431904343E-3"/>
                </c:manualLayout>
              </c:layout>
              <c:showVal val="1"/>
            </c:dLbl>
            <c:dLbl>
              <c:idx val="5"/>
              <c:layout>
                <c:manualLayout>
                  <c:x val="-4.6296296296297014E-3"/>
                  <c:y val="9.4339599282028726E-3"/>
                </c:manualLayout>
              </c:layout>
              <c:showVal val="1"/>
            </c:dLbl>
            <c:dLbl>
              <c:idx val="6"/>
              <c:layout>
                <c:manualLayout>
                  <c:x val="-1.0315190864299858E-2"/>
                  <c:y val="6.7885264341957276E-3"/>
                </c:manualLayout>
              </c:layout>
              <c:showVal val="1"/>
            </c:dLbl>
            <c:dLbl>
              <c:idx val="7"/>
              <c:layout>
                <c:manualLayout>
                  <c:x val="-3.0864197530864916E-3"/>
                  <c:y val="1.5723266547004768E-2"/>
                </c:manualLayout>
              </c:layout>
              <c:showVal val="1"/>
            </c:dLbl>
            <c:txPr>
              <a:bodyPr/>
              <a:lstStyle/>
              <a:p>
                <a:pPr>
                  <a:defRPr lang="en-US" sz="1800" b="1">
                    <a:solidFill>
                      <a:srgbClr val="002060"/>
                    </a:solidFill>
                    <a:latin typeface="+mn-lt"/>
                    <a:cs typeface="Arial" pitchFamily="34" charset="0"/>
                  </a:defRPr>
                </a:pPr>
                <a:endParaRPr lang="en-US"/>
              </a:p>
            </c:txPr>
            <c:showVal val="1"/>
          </c:dLbls>
          <c:cat>
            <c:strRef>
              <c:f>Sheet1!$A$2:$A$9</c:f>
              <c:strCache>
                <c:ptCount val="8"/>
                <c:pt idx="0">
                  <c:v>Delhi</c:v>
                </c:pt>
                <c:pt idx="1">
                  <c:v>Meerut</c:v>
                </c:pt>
                <c:pt idx="2">
                  <c:v>Kolkata</c:v>
                </c:pt>
                <c:pt idx="3">
                  <c:v>Indore</c:v>
                </c:pt>
                <c:pt idx="4">
                  <c:v>Mumbai</c:v>
                </c:pt>
                <c:pt idx="5">
                  <c:v>Nagpur</c:v>
                </c:pt>
                <c:pt idx="6">
                  <c:v>Hyderabad</c:v>
                </c:pt>
                <c:pt idx="7">
                  <c:v>Chennai</c:v>
                </c:pt>
              </c:strCache>
            </c:strRef>
          </c:cat>
          <c:val>
            <c:numRef>
              <c:f>Sheet1!$B$2:$B$9</c:f>
              <c:numCache>
                <c:formatCode>0</c:formatCode>
                <c:ptCount val="8"/>
                <c:pt idx="0">
                  <c:v>58.4</c:v>
                </c:pt>
                <c:pt idx="1">
                  <c:v>61</c:v>
                </c:pt>
                <c:pt idx="2">
                  <c:v>81.400000000000006</c:v>
                </c:pt>
                <c:pt idx="3">
                  <c:v>83.9</c:v>
                </c:pt>
                <c:pt idx="4">
                  <c:v>90.3</c:v>
                </c:pt>
                <c:pt idx="5">
                  <c:v>80.8</c:v>
                </c:pt>
                <c:pt idx="6">
                  <c:v>91</c:v>
                </c:pt>
                <c:pt idx="7">
                  <c:v>98.8</c:v>
                </c:pt>
              </c:numCache>
            </c:numRef>
          </c:val>
        </c:ser>
        <c:ser>
          <c:idx val="1"/>
          <c:order val="1"/>
          <c:tx>
            <c:strRef>
              <c:f>Sheet1!$C$1</c:f>
              <c:strCache>
                <c:ptCount val="1"/>
                <c:pt idx="0">
                  <c:v>Non-slum</c:v>
                </c:pt>
              </c:strCache>
            </c:strRef>
          </c:tx>
          <c:spPr>
            <a:solidFill>
              <a:schemeClr val="bg2">
                <a:lumMod val="75000"/>
              </a:schemeClr>
            </a:solidFill>
          </c:spPr>
          <c:dLbls>
            <c:dLbl>
              <c:idx val="1"/>
              <c:layout>
                <c:manualLayout>
                  <c:x val="1.5432098765432443E-3"/>
                  <c:y val="9.4339599282028726E-3"/>
                </c:manualLayout>
              </c:layout>
              <c:showVal val="1"/>
            </c:dLbl>
            <c:dLbl>
              <c:idx val="2"/>
              <c:layout>
                <c:manualLayout>
                  <c:x val="-1.5432098765432443E-3"/>
                  <c:y val="3.1446533094009652E-3"/>
                </c:manualLayout>
              </c:layout>
              <c:showVal val="1"/>
            </c:dLbl>
            <c:dLbl>
              <c:idx val="6"/>
              <c:layout>
                <c:manualLayout>
                  <c:x val="1.5432098765432443E-3"/>
                  <c:y val="9.4339599282028726E-3"/>
                </c:manualLayout>
              </c:layout>
              <c:showVal val="1"/>
            </c:dLbl>
            <c:dLbl>
              <c:idx val="7"/>
              <c:layout>
                <c:manualLayout>
                  <c:x val="-7.5671585319712449E-3"/>
                  <c:y val="-2.5109855618330196E-2"/>
                </c:manualLayout>
              </c:layout>
              <c:showVal val="1"/>
            </c:dLbl>
            <c:txPr>
              <a:bodyPr/>
              <a:lstStyle/>
              <a:p>
                <a:pPr>
                  <a:defRPr lang="en-US" sz="1800" b="1">
                    <a:solidFill>
                      <a:srgbClr val="002060"/>
                    </a:solidFill>
                    <a:latin typeface="+mn-lt"/>
                    <a:cs typeface="Arial" pitchFamily="34" charset="0"/>
                  </a:defRPr>
                </a:pPr>
                <a:endParaRPr lang="en-US"/>
              </a:p>
            </c:txPr>
            <c:showVal val="1"/>
          </c:dLbls>
          <c:cat>
            <c:strRef>
              <c:f>Sheet1!$A$2:$A$9</c:f>
              <c:strCache>
                <c:ptCount val="8"/>
                <c:pt idx="0">
                  <c:v>Delhi</c:v>
                </c:pt>
                <c:pt idx="1">
                  <c:v>Meerut</c:v>
                </c:pt>
                <c:pt idx="2">
                  <c:v>Kolkata</c:v>
                </c:pt>
                <c:pt idx="3">
                  <c:v>Indore</c:v>
                </c:pt>
                <c:pt idx="4">
                  <c:v>Mumbai</c:v>
                </c:pt>
                <c:pt idx="5">
                  <c:v>Nagpur</c:v>
                </c:pt>
                <c:pt idx="6">
                  <c:v>Hyderabad</c:v>
                </c:pt>
                <c:pt idx="7">
                  <c:v>Chennai</c:v>
                </c:pt>
              </c:strCache>
            </c:strRef>
          </c:cat>
          <c:val>
            <c:numRef>
              <c:f>Sheet1!$C$2:$C$9</c:f>
              <c:numCache>
                <c:formatCode>0</c:formatCode>
                <c:ptCount val="8"/>
                <c:pt idx="0">
                  <c:v>79.599999999999994</c:v>
                </c:pt>
                <c:pt idx="1">
                  <c:v>61</c:v>
                </c:pt>
                <c:pt idx="2">
                  <c:v>89.5</c:v>
                </c:pt>
                <c:pt idx="3">
                  <c:v>85.1</c:v>
                </c:pt>
                <c:pt idx="4">
                  <c:v>93</c:v>
                </c:pt>
                <c:pt idx="5">
                  <c:v>94.4</c:v>
                </c:pt>
                <c:pt idx="6">
                  <c:v>91</c:v>
                </c:pt>
                <c:pt idx="7">
                  <c:v>100</c:v>
                </c:pt>
              </c:numCache>
            </c:numRef>
          </c:val>
        </c:ser>
        <c:ser>
          <c:idx val="2"/>
          <c:order val="2"/>
          <c:tx>
            <c:strRef>
              <c:f>Sheet1!$D$1</c:f>
              <c:strCache>
                <c:ptCount val="1"/>
                <c:pt idx="0">
                  <c:v>Poor</c:v>
                </c:pt>
              </c:strCache>
            </c:strRef>
          </c:tx>
          <c:spPr>
            <a:solidFill>
              <a:srgbClr val="623C20">
                <a:alpha val="60000"/>
              </a:srgbClr>
            </a:solidFill>
          </c:spPr>
          <c:dLbls>
            <c:dLbl>
              <c:idx val="4"/>
              <c:layout>
                <c:manualLayout>
                  <c:x val="7.3099415204678376E-3"/>
                  <c:y val="-7.9365079365079378E-3"/>
                </c:manualLayout>
              </c:layout>
              <c:showVal val="1"/>
            </c:dLbl>
            <c:dLbl>
              <c:idx val="6"/>
              <c:layout>
                <c:manualLayout>
                  <c:x val="5.8479532163742695E-3"/>
                  <c:y val="-2.6455026455026462E-3"/>
                </c:manualLayout>
              </c:layout>
              <c:showVal val="1"/>
            </c:dLbl>
            <c:dLbl>
              <c:idx val="7"/>
              <c:layout>
                <c:manualLayout>
                  <c:x val="0"/>
                  <c:y val="1.5723266547004768E-2"/>
                </c:manualLayout>
              </c:layout>
              <c:showVal val="1"/>
            </c:dLbl>
            <c:txPr>
              <a:bodyPr/>
              <a:lstStyle/>
              <a:p>
                <a:pPr>
                  <a:defRPr lang="en-US" sz="1800" b="1">
                    <a:solidFill>
                      <a:srgbClr val="002060"/>
                    </a:solidFill>
                    <a:latin typeface="+mn-lt"/>
                    <a:cs typeface="Arial" pitchFamily="34" charset="0"/>
                  </a:defRPr>
                </a:pPr>
                <a:endParaRPr lang="en-US"/>
              </a:p>
            </c:txPr>
            <c:showVal val="1"/>
          </c:dLbls>
          <c:cat>
            <c:strRef>
              <c:f>Sheet1!$A$2:$A$9</c:f>
              <c:strCache>
                <c:ptCount val="8"/>
                <c:pt idx="0">
                  <c:v>Delhi</c:v>
                </c:pt>
                <c:pt idx="1">
                  <c:v>Meerut</c:v>
                </c:pt>
                <c:pt idx="2">
                  <c:v>Kolkata</c:v>
                </c:pt>
                <c:pt idx="3">
                  <c:v>Indore</c:v>
                </c:pt>
                <c:pt idx="4">
                  <c:v>Mumbai</c:v>
                </c:pt>
                <c:pt idx="5">
                  <c:v>Nagpur</c:v>
                </c:pt>
                <c:pt idx="6">
                  <c:v>Hyderabad</c:v>
                </c:pt>
                <c:pt idx="7">
                  <c:v>Chennai</c:v>
                </c:pt>
              </c:strCache>
            </c:strRef>
          </c:cat>
          <c:val>
            <c:numRef>
              <c:f>Sheet1!$D$2:$D$9</c:f>
              <c:numCache>
                <c:formatCode>0</c:formatCode>
                <c:ptCount val="8"/>
                <c:pt idx="0">
                  <c:v>41.1</c:v>
                </c:pt>
                <c:pt idx="1">
                  <c:v>31.7</c:v>
                </c:pt>
                <c:pt idx="2">
                  <c:v>68.099999999999994</c:v>
                </c:pt>
                <c:pt idx="3">
                  <c:v>66.2</c:v>
                </c:pt>
                <c:pt idx="4">
                  <c:v>91.6</c:v>
                </c:pt>
                <c:pt idx="5">
                  <c:v>73.400000000000006</c:v>
                </c:pt>
                <c:pt idx="6">
                  <c:v>81.8</c:v>
                </c:pt>
                <c:pt idx="7">
                  <c:v>99</c:v>
                </c:pt>
              </c:numCache>
            </c:numRef>
          </c:val>
        </c:ser>
        <c:axId val="80938112"/>
        <c:axId val="80939648"/>
      </c:barChart>
      <c:catAx>
        <c:axId val="80938112"/>
        <c:scaling>
          <c:orientation val="minMax"/>
        </c:scaling>
        <c:axPos val="b"/>
        <c:tickLblPos val="nextTo"/>
        <c:txPr>
          <a:bodyPr rot="0"/>
          <a:lstStyle/>
          <a:p>
            <a:pPr>
              <a:defRPr lang="en-US" sz="1800" b="1">
                <a:solidFill>
                  <a:srgbClr val="002060"/>
                </a:solidFill>
                <a:latin typeface="+mn-lt"/>
                <a:cs typeface="Arial" pitchFamily="34" charset="0"/>
              </a:defRPr>
            </a:pPr>
            <a:endParaRPr lang="en-US"/>
          </a:p>
        </c:txPr>
        <c:crossAx val="80939648"/>
        <c:crosses val="autoZero"/>
        <c:auto val="1"/>
        <c:lblAlgn val="ctr"/>
        <c:lblOffset val="100"/>
        <c:tickLblSkip val="1"/>
      </c:catAx>
      <c:valAx>
        <c:axId val="80939648"/>
        <c:scaling>
          <c:orientation val="minMax"/>
        </c:scaling>
        <c:delete val="1"/>
        <c:axPos val="l"/>
        <c:numFmt formatCode="0" sourceLinked="1"/>
        <c:tickLblPos val="none"/>
        <c:crossAx val="80938112"/>
        <c:crosses val="autoZero"/>
        <c:crossBetween val="between"/>
      </c:valAx>
    </c:plotArea>
    <c:legend>
      <c:legendPos val="t"/>
      <c:layout>
        <c:manualLayout>
          <c:xMode val="edge"/>
          <c:yMode val="edge"/>
          <c:x val="0.19196182714002871"/>
          <c:y val="5.1526330329655326E-2"/>
          <c:w val="0.63938684747739871"/>
          <c:h val="0.16984439445069408"/>
        </c:manualLayout>
      </c:layout>
      <c:txPr>
        <a:bodyPr/>
        <a:lstStyle/>
        <a:p>
          <a:pPr>
            <a:defRPr lang="en-US" sz="2000" b="1">
              <a:solidFill>
                <a:srgbClr val="002060"/>
              </a:solidFill>
              <a:latin typeface="+mn-lt"/>
              <a:cs typeface="Arial" pitchFamily="34" charset="0"/>
            </a:defRPr>
          </a:pPr>
          <a:endParaRPr lang="en-US"/>
        </a:p>
      </c:txPr>
    </c:legend>
    <c:plotVisOnly val="1"/>
  </c:chart>
  <c:spPr>
    <a:solidFill>
      <a:srgbClr val="E5E2D1"/>
    </a:solidFill>
  </c:spPr>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IN"/>
  <c:chart>
    <c:plotArea>
      <c:layout>
        <c:manualLayout>
          <c:layoutTarget val="inner"/>
          <c:xMode val="edge"/>
          <c:yMode val="edge"/>
          <c:x val="1.7973856209150325E-2"/>
          <c:y val="0.16956169375104721"/>
          <c:w val="0.9640522875816997"/>
          <c:h val="0.63165504311961096"/>
        </c:manualLayout>
      </c:layout>
      <c:barChart>
        <c:barDir val="col"/>
        <c:grouping val="clustered"/>
        <c:ser>
          <c:idx val="0"/>
          <c:order val="0"/>
          <c:tx>
            <c:strRef>
              <c:f>Sheet1!$B$1</c:f>
              <c:strCache>
                <c:ptCount val="1"/>
                <c:pt idx="0">
                  <c:v>Slum</c:v>
                </c:pt>
              </c:strCache>
            </c:strRef>
          </c:tx>
          <c:spPr>
            <a:solidFill>
              <a:srgbClr val="623C20"/>
            </a:solidFill>
          </c:spPr>
          <c:dLbls>
            <c:txPr>
              <a:bodyPr/>
              <a:lstStyle/>
              <a:p>
                <a:pPr>
                  <a:defRPr lang="en-US" sz="1800" b="1">
                    <a:solidFill>
                      <a:srgbClr val="002060"/>
                    </a:solidFill>
                  </a:defRPr>
                </a:pPr>
                <a:endParaRPr lang="en-US"/>
              </a:p>
            </c:txPr>
            <c:dLblPos val="outEnd"/>
            <c:showVal val="1"/>
          </c:dLbls>
          <c:cat>
            <c:strRef>
              <c:f>Sheet1!$A$2:$A$9</c:f>
              <c:strCache>
                <c:ptCount val="8"/>
                <c:pt idx="0">
                  <c:v>Delhi</c:v>
                </c:pt>
                <c:pt idx="1">
                  <c:v>Meerut</c:v>
                </c:pt>
                <c:pt idx="2">
                  <c:v>Kolkata</c:v>
                </c:pt>
                <c:pt idx="3">
                  <c:v>Indore</c:v>
                </c:pt>
                <c:pt idx="4">
                  <c:v>Mumbai</c:v>
                </c:pt>
                <c:pt idx="5">
                  <c:v>Nagpur</c:v>
                </c:pt>
                <c:pt idx="6">
                  <c:v>Hyderabad</c:v>
                </c:pt>
                <c:pt idx="7">
                  <c:v>Chennai</c:v>
                </c:pt>
              </c:strCache>
            </c:strRef>
          </c:cat>
          <c:val>
            <c:numRef>
              <c:f>Sheet1!$B$2:$B$9</c:f>
              <c:numCache>
                <c:formatCode>0</c:formatCode>
                <c:ptCount val="8"/>
                <c:pt idx="0">
                  <c:v>13.9</c:v>
                </c:pt>
                <c:pt idx="1">
                  <c:v>15.6</c:v>
                </c:pt>
                <c:pt idx="2">
                  <c:v>24.9</c:v>
                </c:pt>
                <c:pt idx="3">
                  <c:v>28.7</c:v>
                </c:pt>
                <c:pt idx="4">
                  <c:v>18.3</c:v>
                </c:pt>
                <c:pt idx="5">
                  <c:v>17.399999999999999</c:v>
                </c:pt>
                <c:pt idx="6">
                  <c:v>28.6</c:v>
                </c:pt>
                <c:pt idx="7">
                  <c:v>40.5</c:v>
                </c:pt>
              </c:numCache>
            </c:numRef>
          </c:val>
        </c:ser>
        <c:ser>
          <c:idx val="1"/>
          <c:order val="1"/>
          <c:tx>
            <c:strRef>
              <c:f>Sheet1!$C$1</c:f>
              <c:strCache>
                <c:ptCount val="1"/>
                <c:pt idx="0">
                  <c:v>Non-slum</c:v>
                </c:pt>
              </c:strCache>
            </c:strRef>
          </c:tx>
          <c:spPr>
            <a:solidFill>
              <a:srgbClr val="C4BD97"/>
            </a:solidFill>
          </c:spPr>
          <c:dLbls>
            <c:dLbl>
              <c:idx val="2"/>
              <c:layout>
                <c:manualLayout>
                  <c:x val="1.3513513513513518E-2"/>
                  <c:y val="4.7619047619047623E-3"/>
                </c:manualLayout>
              </c:layout>
              <c:dLblPos val="outEnd"/>
              <c:showVal val="1"/>
            </c:dLbl>
            <c:dLbl>
              <c:idx val="3"/>
              <c:layout>
                <c:manualLayout>
                  <c:x val="1.0510510510510513E-2"/>
                  <c:y val="1.4285339332583429E-2"/>
                </c:manualLayout>
              </c:layout>
              <c:dLblPos val="outEnd"/>
              <c:showVal val="1"/>
            </c:dLbl>
            <c:txPr>
              <a:bodyPr/>
              <a:lstStyle/>
              <a:p>
                <a:pPr>
                  <a:defRPr lang="en-US" sz="1800" b="1">
                    <a:solidFill>
                      <a:srgbClr val="002060"/>
                    </a:solidFill>
                  </a:defRPr>
                </a:pPr>
                <a:endParaRPr lang="en-US"/>
              </a:p>
            </c:txPr>
            <c:dLblPos val="outEnd"/>
            <c:showVal val="1"/>
          </c:dLbls>
          <c:cat>
            <c:strRef>
              <c:f>Sheet1!$A$2:$A$9</c:f>
              <c:strCache>
                <c:ptCount val="8"/>
                <c:pt idx="0">
                  <c:v>Delhi</c:v>
                </c:pt>
                <c:pt idx="1">
                  <c:v>Meerut</c:v>
                </c:pt>
                <c:pt idx="2">
                  <c:v>Kolkata</c:v>
                </c:pt>
                <c:pt idx="3">
                  <c:v>Indore</c:v>
                </c:pt>
                <c:pt idx="4">
                  <c:v>Mumbai</c:v>
                </c:pt>
                <c:pt idx="5">
                  <c:v>Nagpur</c:v>
                </c:pt>
                <c:pt idx="6">
                  <c:v>Hyderabad</c:v>
                </c:pt>
                <c:pt idx="7">
                  <c:v>Chennai</c:v>
                </c:pt>
              </c:strCache>
            </c:strRef>
          </c:cat>
          <c:val>
            <c:numRef>
              <c:f>Sheet1!$C$2:$C$9</c:f>
              <c:numCache>
                <c:formatCode>0</c:formatCode>
                <c:ptCount val="8"/>
                <c:pt idx="0">
                  <c:v>34.700000000000003</c:v>
                </c:pt>
                <c:pt idx="1">
                  <c:v>26.3</c:v>
                </c:pt>
                <c:pt idx="2">
                  <c:v>29</c:v>
                </c:pt>
                <c:pt idx="3">
                  <c:v>32.300000000000004</c:v>
                </c:pt>
                <c:pt idx="4">
                  <c:v>22.1</c:v>
                </c:pt>
                <c:pt idx="5">
                  <c:v>39.800000000000004</c:v>
                </c:pt>
                <c:pt idx="6">
                  <c:v>41.1</c:v>
                </c:pt>
                <c:pt idx="7">
                  <c:v>52.1</c:v>
                </c:pt>
              </c:numCache>
            </c:numRef>
          </c:val>
        </c:ser>
        <c:ser>
          <c:idx val="2"/>
          <c:order val="2"/>
          <c:tx>
            <c:strRef>
              <c:f>Sheet1!$D$1</c:f>
              <c:strCache>
                <c:ptCount val="1"/>
                <c:pt idx="0">
                  <c:v>Poor</c:v>
                </c:pt>
              </c:strCache>
            </c:strRef>
          </c:tx>
          <c:spPr>
            <a:solidFill>
              <a:srgbClr val="623C20">
                <a:alpha val="60000"/>
              </a:srgbClr>
            </a:solidFill>
          </c:spPr>
          <c:dLbls>
            <c:txPr>
              <a:bodyPr/>
              <a:lstStyle/>
              <a:p>
                <a:pPr>
                  <a:defRPr lang="en-US" sz="1800" b="1">
                    <a:solidFill>
                      <a:srgbClr val="002060"/>
                    </a:solidFill>
                  </a:defRPr>
                </a:pPr>
                <a:endParaRPr lang="en-US"/>
              </a:p>
            </c:txPr>
            <c:dLblPos val="outEnd"/>
            <c:showVal val="1"/>
          </c:dLbls>
          <c:cat>
            <c:strRef>
              <c:f>Sheet1!$A$2:$A$9</c:f>
              <c:strCache>
                <c:ptCount val="8"/>
                <c:pt idx="0">
                  <c:v>Delhi</c:v>
                </c:pt>
                <c:pt idx="1">
                  <c:v>Meerut</c:v>
                </c:pt>
                <c:pt idx="2">
                  <c:v>Kolkata</c:v>
                </c:pt>
                <c:pt idx="3">
                  <c:v>Indore</c:v>
                </c:pt>
                <c:pt idx="4">
                  <c:v>Mumbai</c:v>
                </c:pt>
                <c:pt idx="5">
                  <c:v>Nagpur</c:v>
                </c:pt>
                <c:pt idx="6">
                  <c:v>Hyderabad</c:v>
                </c:pt>
                <c:pt idx="7">
                  <c:v>Chennai</c:v>
                </c:pt>
              </c:strCache>
            </c:strRef>
          </c:cat>
          <c:val>
            <c:numRef>
              <c:f>Sheet1!$D$2:$D$9</c:f>
              <c:numCache>
                <c:formatCode>0</c:formatCode>
                <c:ptCount val="8"/>
                <c:pt idx="0">
                  <c:v>3.6</c:v>
                </c:pt>
                <c:pt idx="1">
                  <c:v>3.9</c:v>
                </c:pt>
                <c:pt idx="2">
                  <c:v>11.7</c:v>
                </c:pt>
                <c:pt idx="3">
                  <c:v>13</c:v>
                </c:pt>
                <c:pt idx="4">
                  <c:v>13.2</c:v>
                </c:pt>
                <c:pt idx="5">
                  <c:v>6.9</c:v>
                </c:pt>
                <c:pt idx="6">
                  <c:v>24.7</c:v>
                </c:pt>
                <c:pt idx="7">
                  <c:v>30.4</c:v>
                </c:pt>
              </c:numCache>
            </c:numRef>
          </c:val>
        </c:ser>
        <c:dLbls>
          <c:showVal val="1"/>
        </c:dLbls>
        <c:axId val="81114240"/>
        <c:axId val="81115776"/>
      </c:barChart>
      <c:catAx>
        <c:axId val="81114240"/>
        <c:scaling>
          <c:orientation val="minMax"/>
        </c:scaling>
        <c:axPos val="b"/>
        <c:tickLblPos val="nextTo"/>
        <c:txPr>
          <a:bodyPr rot="0"/>
          <a:lstStyle/>
          <a:p>
            <a:pPr>
              <a:defRPr lang="en-US" sz="1900" b="1">
                <a:solidFill>
                  <a:srgbClr val="002060"/>
                </a:solidFill>
              </a:defRPr>
            </a:pPr>
            <a:endParaRPr lang="en-US"/>
          </a:p>
        </c:txPr>
        <c:crossAx val="81115776"/>
        <c:crosses val="autoZero"/>
        <c:auto val="1"/>
        <c:lblAlgn val="ctr"/>
        <c:lblOffset val="100"/>
        <c:tickLblSkip val="1"/>
      </c:catAx>
      <c:valAx>
        <c:axId val="81115776"/>
        <c:scaling>
          <c:orientation val="minMax"/>
        </c:scaling>
        <c:delete val="1"/>
        <c:axPos val="l"/>
        <c:numFmt formatCode="0" sourceLinked="1"/>
        <c:tickLblPos val="none"/>
        <c:crossAx val="81114240"/>
        <c:crosses val="autoZero"/>
        <c:crossBetween val="between"/>
      </c:valAx>
    </c:plotArea>
    <c:legend>
      <c:legendPos val="t"/>
      <c:layout>
        <c:manualLayout>
          <c:xMode val="edge"/>
          <c:yMode val="edge"/>
          <c:x val="0.3030955689362359"/>
          <c:y val="0.10625000000000002"/>
          <c:w val="0.37193059200933232"/>
          <c:h val="8.2604752530933648E-2"/>
        </c:manualLayout>
      </c:layout>
      <c:txPr>
        <a:bodyPr/>
        <a:lstStyle/>
        <a:p>
          <a:pPr>
            <a:defRPr lang="en-US" b="1">
              <a:solidFill>
                <a:srgbClr val="002060"/>
              </a:solidFill>
            </a:defRPr>
          </a:pPr>
          <a:endParaRPr lang="en-US"/>
        </a:p>
      </c:txPr>
    </c:legend>
    <c:plotVisOnly val="1"/>
  </c:chart>
  <c:spPr>
    <a:solidFill>
      <a:srgbClr val="E5E2D1"/>
    </a:solidFill>
  </c:spPr>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0.72746</cdr:x>
      <cdr:y>0.23529</cdr:y>
    </cdr:from>
    <cdr:to>
      <cdr:x>1</cdr:x>
      <cdr:y>0.32364</cdr:y>
    </cdr:to>
    <cdr:sp macro="" textlink="">
      <cdr:nvSpPr>
        <cdr:cNvPr id="2" name="TextBox 1"/>
        <cdr:cNvSpPr txBox="1"/>
      </cdr:nvSpPr>
      <cdr:spPr>
        <a:xfrm xmlns:a="http://schemas.openxmlformats.org/drawingml/2006/main">
          <a:off x="6248400" y="609600"/>
          <a:ext cx="2305198" cy="22889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800" i="1" dirty="0">
              <a:solidFill>
                <a:srgbClr val="002060"/>
              </a:solidFill>
            </a:rPr>
            <a:t>Deaths per 1,000 </a:t>
          </a:r>
        </a:p>
      </cdr:txBody>
    </cdr:sp>
  </cdr:relSizeAnchor>
</c:userShapes>
</file>

<file path=ppt/drawings/drawing2.xml><?xml version="1.0" encoding="utf-8"?>
<c:userShapes xmlns:c="http://schemas.openxmlformats.org/drawingml/2006/chart">
  <cdr:relSizeAnchor xmlns:cdr="http://schemas.openxmlformats.org/drawingml/2006/chartDrawing">
    <cdr:from>
      <cdr:x>0.44248</cdr:x>
      <cdr:y>0.19643</cdr:y>
    </cdr:from>
    <cdr:to>
      <cdr:x>0.48673</cdr:x>
      <cdr:y>0.39286</cdr:y>
    </cdr:to>
    <cdr:sp macro="" textlink="">
      <cdr:nvSpPr>
        <cdr:cNvPr id="2" name="Oval 1"/>
        <cdr:cNvSpPr/>
      </cdr:nvSpPr>
      <cdr:spPr>
        <a:xfrm xmlns:a="http://schemas.openxmlformats.org/drawingml/2006/main">
          <a:off x="3810000" y="838200"/>
          <a:ext cx="381000" cy="838200"/>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0.01852</cdr:x>
      <cdr:y>0.05714</cdr:y>
    </cdr:from>
    <cdr:to>
      <cdr:x>0.28704</cdr:x>
      <cdr:y>0.17143</cdr:y>
    </cdr:to>
    <cdr:sp macro="" textlink="">
      <cdr:nvSpPr>
        <cdr:cNvPr id="2" name="TextBox 1"/>
        <cdr:cNvSpPr txBox="1"/>
      </cdr:nvSpPr>
      <cdr:spPr>
        <a:xfrm xmlns:a="http://schemas.openxmlformats.org/drawingml/2006/main">
          <a:off x="152400" y="152399"/>
          <a:ext cx="2209800" cy="304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800" b="1" dirty="0" smtClean="0">
              <a:solidFill>
                <a:srgbClr val="002060"/>
              </a:solidFill>
            </a:rPr>
            <a:t>Percentage</a:t>
          </a:r>
          <a:endParaRPr lang="en-US" sz="1800" b="1" dirty="0">
            <a:solidFill>
              <a:srgbClr val="00206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7E20C0-AF98-4492-AB04-3876CCB2621C}" type="datetimeFigureOut">
              <a:rPr lang="en-US" smtClean="0"/>
              <a:pPr/>
              <a:t>9/10/2009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EFBD8F-D003-4E2A-AFEC-86C2ED0E03A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6EFBD8F-D003-4E2A-AFEC-86C2ED0E03A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solidFill>
                <a:srgbClr val="FFFF00"/>
              </a:solidFill>
            </a:endParaRPr>
          </a:p>
        </p:txBody>
      </p:sp>
      <p:sp>
        <p:nvSpPr>
          <p:cNvPr id="4" name="Slide Number Placeholder 3"/>
          <p:cNvSpPr>
            <a:spLocks noGrp="1"/>
          </p:cNvSpPr>
          <p:nvPr>
            <p:ph type="sldNum" sz="quarter" idx="10"/>
          </p:nvPr>
        </p:nvSpPr>
        <p:spPr/>
        <p:txBody>
          <a:bodyPr/>
          <a:lstStyle/>
          <a:p>
            <a:fld id="{B6EFBD8F-D003-4E2A-AFEC-86C2ED0E03A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FBD8F-D003-4E2A-AFEC-86C2ED0E03A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3CBE24-F3C3-428F-8D7E-94A434088AEA}" type="datetimeFigureOut">
              <a:rPr lang="en-US" smtClean="0"/>
              <a:pPr/>
              <a:t>9/10/2009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1338E-024D-47ED-BF4A-502EA4748C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3CBE24-F3C3-428F-8D7E-94A434088AEA}" type="datetimeFigureOut">
              <a:rPr lang="en-US" smtClean="0"/>
              <a:pPr/>
              <a:t>9/10/2009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1338E-024D-47ED-BF4A-502EA4748C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3CBE24-F3C3-428F-8D7E-94A434088AEA}" type="datetimeFigureOut">
              <a:rPr lang="en-US" smtClean="0"/>
              <a:pPr/>
              <a:t>9/10/2009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1338E-024D-47ED-BF4A-502EA4748C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3CBE24-F3C3-428F-8D7E-94A434088AEA}" type="datetimeFigureOut">
              <a:rPr lang="en-US" smtClean="0"/>
              <a:pPr/>
              <a:t>9/10/2009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1338E-024D-47ED-BF4A-502EA4748C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3CBE24-F3C3-428F-8D7E-94A434088AEA}" type="datetimeFigureOut">
              <a:rPr lang="en-US" smtClean="0"/>
              <a:pPr/>
              <a:t>9/10/2009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1338E-024D-47ED-BF4A-502EA4748C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3CBE24-F3C3-428F-8D7E-94A434088AEA}" type="datetimeFigureOut">
              <a:rPr lang="en-US" smtClean="0"/>
              <a:pPr/>
              <a:t>9/10/2009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1338E-024D-47ED-BF4A-502EA4748C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3CBE24-F3C3-428F-8D7E-94A434088AEA}" type="datetimeFigureOut">
              <a:rPr lang="en-US" smtClean="0"/>
              <a:pPr/>
              <a:t>9/10/2009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E1338E-024D-47ED-BF4A-502EA4748C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3CBE24-F3C3-428F-8D7E-94A434088AEA}" type="datetimeFigureOut">
              <a:rPr lang="en-US" smtClean="0"/>
              <a:pPr/>
              <a:t>9/10/2009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E1338E-024D-47ED-BF4A-502EA4748C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CBE24-F3C3-428F-8D7E-94A434088AEA}" type="datetimeFigureOut">
              <a:rPr lang="en-US" smtClean="0"/>
              <a:pPr/>
              <a:t>9/10/2009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E1338E-024D-47ED-BF4A-502EA4748C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CBE24-F3C3-428F-8D7E-94A434088AEA}" type="datetimeFigureOut">
              <a:rPr lang="en-US" smtClean="0"/>
              <a:pPr/>
              <a:t>9/10/2009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1338E-024D-47ED-BF4A-502EA4748C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CBE24-F3C3-428F-8D7E-94A434088AEA}" type="datetimeFigureOut">
              <a:rPr lang="en-US" smtClean="0"/>
              <a:pPr/>
              <a:t>9/10/2009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1338E-024D-47ED-BF4A-502EA4748C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CBE24-F3C3-428F-8D7E-94A434088AEA}" type="datetimeFigureOut">
              <a:rPr lang="en-US" smtClean="0"/>
              <a:pPr/>
              <a:t>9/10/2009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E1338E-024D-47ED-BF4A-502EA4748C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b="1" dirty="0" smtClean="0">
                <a:solidFill>
                  <a:srgbClr val="002060"/>
                </a:solidFill>
              </a:rPr>
              <a:t>Health and Living Conditions in Eight Indian Cities</a:t>
            </a:r>
            <a:endParaRPr lang="en-US" b="1" dirty="0">
              <a:solidFill>
                <a:srgbClr val="002060"/>
              </a:solidFill>
            </a:endParaRPr>
          </a:p>
        </p:txBody>
      </p:sp>
      <p:sp>
        <p:nvSpPr>
          <p:cNvPr id="3" name="Subtitle 2"/>
          <p:cNvSpPr>
            <a:spLocks noGrp="1"/>
          </p:cNvSpPr>
          <p:nvPr>
            <p:ph type="subTitle" idx="1"/>
          </p:nvPr>
        </p:nvSpPr>
        <p:spPr>
          <a:xfrm>
            <a:off x="0" y="6019800"/>
            <a:ext cx="9144000" cy="838200"/>
          </a:xfrm>
        </p:spPr>
        <p:txBody>
          <a:bodyPr>
            <a:noAutofit/>
          </a:bodyPr>
          <a:lstStyle/>
          <a:p>
            <a:r>
              <a:rPr lang="en-US" sz="3000" b="1" dirty="0" smtClean="0">
                <a:solidFill>
                  <a:srgbClr val="002060"/>
                </a:solidFill>
                <a:latin typeface="+mj-lt"/>
                <a:ea typeface="+mj-ea"/>
                <a:cs typeface="+mj-cs"/>
              </a:rPr>
              <a:t>2005-06 National Family Health Survey (NFHS-3), India</a:t>
            </a:r>
            <a:endParaRPr lang="en-US" sz="3000" b="1" dirty="0">
              <a:solidFill>
                <a:srgbClr val="002060"/>
              </a:solidFill>
              <a:latin typeface="+mj-lt"/>
              <a:ea typeface="+mj-ea"/>
              <a:cs typeface="+mj-cs"/>
            </a:endParaRPr>
          </a:p>
        </p:txBody>
      </p:sp>
      <p:pic>
        <p:nvPicPr>
          <p:cNvPr id="5" name="Picture 4" descr="India Cover Insert NFHS-3.jpg"/>
          <p:cNvPicPr>
            <a:picLocks noChangeAspect="1"/>
          </p:cNvPicPr>
          <p:nvPr/>
        </p:nvPicPr>
        <p:blipFill>
          <a:blip r:embed="rId3" cstate="print"/>
          <a:stretch>
            <a:fillRect/>
          </a:stretch>
        </p:blipFill>
        <p:spPr>
          <a:xfrm>
            <a:off x="0" y="1981200"/>
            <a:ext cx="9201150" cy="3657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solidFill>
                  <a:srgbClr val="002060"/>
                </a:solidFill>
              </a:rPr>
              <a:t>Percentage of Poor Households in Slum/Non-slum Areas</a:t>
            </a:r>
            <a:endParaRPr lang="en-US" b="1" dirty="0">
              <a:solidFill>
                <a:srgbClr val="002060"/>
              </a:solidFill>
            </a:endParaRPr>
          </a:p>
        </p:txBody>
      </p:sp>
      <p:graphicFrame>
        <p:nvGraphicFramePr>
          <p:cNvPr id="4" name="Content Placeholder 3"/>
          <p:cNvGraphicFramePr>
            <a:graphicFrameLocks noGrp="1"/>
          </p:cNvGraphicFramePr>
          <p:nvPr>
            <p:ph idx="1"/>
          </p:nvPr>
        </p:nvGraphicFramePr>
        <p:xfrm>
          <a:off x="609600" y="1447801"/>
          <a:ext cx="8229600" cy="2743199"/>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457200" y="4343400"/>
            <a:ext cx="8305800" cy="2286000"/>
          </a:xfrm>
          <a:prstGeom prst="ellipse">
            <a:avLst/>
          </a:prstGeom>
          <a:solidFill>
            <a:srgbClr val="B0C7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2060"/>
              </a:buClr>
              <a:buFont typeface="Arial" pitchFamily="34" charset="0"/>
              <a:buChar char="•"/>
            </a:pPr>
            <a:r>
              <a:rPr lang="en-US" dirty="0" smtClean="0"/>
              <a:t> </a:t>
            </a:r>
            <a:r>
              <a:rPr lang="en-US" sz="2000" b="1" dirty="0" smtClean="0">
                <a:solidFill>
                  <a:srgbClr val="002060"/>
                </a:solidFill>
              </a:rPr>
              <a:t>Poverty is more prevalent in slum areas than in non-slum areas in every city except Indore</a:t>
            </a:r>
            <a:endParaRPr lang="en-US" b="1" dirty="0" smtClean="0">
              <a:solidFill>
                <a:srgbClr val="002060"/>
              </a:solidFill>
            </a:endParaRPr>
          </a:p>
          <a:p>
            <a:pPr>
              <a:buClr>
                <a:srgbClr val="002060"/>
              </a:buClr>
              <a:buFont typeface="Arial" pitchFamily="34" charset="0"/>
              <a:buChar char="•"/>
            </a:pPr>
            <a:endParaRPr lang="en-US" sz="1050" b="1" dirty="0" smtClean="0">
              <a:solidFill>
                <a:srgbClr val="002060"/>
              </a:solidFill>
            </a:endParaRPr>
          </a:p>
          <a:p>
            <a:pPr>
              <a:buClr>
                <a:srgbClr val="002060"/>
              </a:buClr>
              <a:buFont typeface="Arial" pitchFamily="34" charset="0"/>
              <a:buChar char="•"/>
            </a:pPr>
            <a:r>
              <a:rPr lang="en-US" b="1" dirty="0" smtClean="0">
                <a:solidFill>
                  <a:srgbClr val="002060"/>
                </a:solidFill>
              </a:rPr>
              <a:t> </a:t>
            </a:r>
            <a:r>
              <a:rPr lang="en-US" sz="2000" b="1" dirty="0" smtClean="0">
                <a:solidFill>
                  <a:srgbClr val="002060"/>
                </a:solidFill>
              </a:rPr>
              <a:t>Disparity in the proportion of poor between slum and non-slum areas is largest in Delhi followed by Chennai </a:t>
            </a:r>
            <a:endParaRPr lang="en-US" b="1" dirty="0">
              <a:solidFill>
                <a:srgbClr val="002060"/>
              </a:solidFill>
            </a:endParaRPr>
          </a:p>
        </p:txBody>
      </p:sp>
      <p:sp>
        <p:nvSpPr>
          <p:cNvPr id="6" name="TextBox 5"/>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b="1" dirty="0" smtClean="0">
                <a:solidFill>
                  <a:srgbClr val="002060"/>
                </a:solidFill>
              </a:rPr>
              <a:t>Distribution of the Poor between Slum and Non-slum Areas</a:t>
            </a:r>
            <a:endParaRPr lang="en-US" b="1" dirty="0">
              <a:solidFill>
                <a:srgbClr val="002060"/>
              </a:solidFill>
            </a:endParaRPr>
          </a:p>
        </p:txBody>
      </p:sp>
      <p:graphicFrame>
        <p:nvGraphicFramePr>
          <p:cNvPr id="5" name="Chart 4"/>
          <p:cNvGraphicFramePr/>
          <p:nvPr/>
        </p:nvGraphicFramePr>
        <p:xfrm>
          <a:off x="533400" y="1447800"/>
          <a:ext cx="8001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Household Living Conditions</a:t>
            </a:r>
            <a:endParaRPr lang="en-US" b="1" dirty="0">
              <a:solidFill>
                <a:srgbClr val="002060"/>
              </a:solidFill>
            </a:endParaRPr>
          </a:p>
        </p:txBody>
      </p:sp>
      <p:sp>
        <p:nvSpPr>
          <p:cNvPr id="3" name="Content Placeholder 2"/>
          <p:cNvSpPr>
            <a:spLocks noGrp="1"/>
          </p:cNvSpPr>
          <p:nvPr>
            <p:ph idx="1"/>
          </p:nvPr>
        </p:nvSpPr>
        <p:spPr/>
        <p:txBody>
          <a:bodyPr>
            <a:normAutofit/>
          </a:bodyPr>
          <a:lstStyle/>
          <a:p>
            <a:pPr lvl="0">
              <a:buClr>
                <a:srgbClr val="002060"/>
              </a:buClr>
              <a:buFont typeface="Wingdings" pitchFamily="2" charset="2"/>
              <a:buChar char="Ø"/>
            </a:pPr>
            <a:r>
              <a:rPr lang="en-US" sz="2800" dirty="0" smtClean="0">
                <a:solidFill>
                  <a:srgbClr val="002060"/>
                </a:solidFill>
              </a:rPr>
              <a:t>As expected, slums have poorer housing quality than non-slum areas whether we consider construction material, residential crowding or ventilation. However, the poor have the worst housing conditions on all counts.</a:t>
            </a:r>
          </a:p>
          <a:p>
            <a:pPr>
              <a:buNone/>
            </a:pPr>
            <a:endParaRPr lang="en-US" sz="2800" dirty="0" smtClean="0">
              <a:solidFill>
                <a:srgbClr val="002060"/>
              </a:solidFill>
            </a:endParaRPr>
          </a:p>
          <a:p>
            <a:pPr lvl="0">
              <a:buClr>
                <a:srgbClr val="002060"/>
              </a:buClr>
              <a:buFont typeface="Wingdings" pitchFamily="2" charset="2"/>
              <a:buChar char="Ø"/>
            </a:pPr>
            <a:r>
              <a:rPr lang="en-US" sz="2800" dirty="0" smtClean="0">
                <a:solidFill>
                  <a:srgbClr val="002060"/>
                </a:solidFill>
              </a:rPr>
              <a:t>There is not much difference between slum and non-slum households in the accessibility of piped water supply</a:t>
            </a:r>
          </a:p>
          <a:p>
            <a:pPr>
              <a:buNone/>
            </a:pPr>
            <a:endParaRPr lang="en-US" sz="2800" dirty="0" smtClean="0">
              <a:solidFill>
                <a:srgbClr val="002060"/>
              </a:solidFill>
            </a:endParaRPr>
          </a:p>
          <a:p>
            <a:endParaRPr lang="en-US" sz="2800" dirty="0">
              <a:solidFill>
                <a:srgbClr val="002060"/>
              </a:solidFill>
            </a:endParaRPr>
          </a:p>
        </p:txBody>
      </p:sp>
      <p:sp>
        <p:nvSpPr>
          <p:cNvPr id="4" name="TextBox 3"/>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rgbClr val="002060"/>
                </a:solidFill>
              </a:rPr>
              <a:t>Household Living Conditions</a:t>
            </a:r>
            <a:endParaRPr lang="en-US" b="1" dirty="0">
              <a:solidFill>
                <a:srgbClr val="002060"/>
              </a:solidFill>
            </a:endParaRPr>
          </a:p>
        </p:txBody>
      </p:sp>
      <p:sp>
        <p:nvSpPr>
          <p:cNvPr id="3" name="Content Placeholder 2"/>
          <p:cNvSpPr>
            <a:spLocks noGrp="1"/>
          </p:cNvSpPr>
          <p:nvPr>
            <p:ph idx="1"/>
          </p:nvPr>
        </p:nvSpPr>
        <p:spPr>
          <a:xfrm>
            <a:off x="533400" y="1295400"/>
            <a:ext cx="8153400" cy="4830763"/>
          </a:xfrm>
        </p:spPr>
        <p:txBody>
          <a:bodyPr>
            <a:noAutofit/>
          </a:bodyPr>
          <a:lstStyle/>
          <a:p>
            <a:pPr lvl="0">
              <a:buClr>
                <a:srgbClr val="002060"/>
              </a:buClr>
              <a:buFont typeface="Wingdings" pitchFamily="2" charset="2"/>
              <a:buChar char="Ø"/>
            </a:pPr>
            <a:r>
              <a:rPr lang="en-US" sz="2800" dirty="0" smtClean="0">
                <a:solidFill>
                  <a:srgbClr val="002060"/>
                </a:solidFill>
              </a:rPr>
              <a:t>The use of improved toilet facilities is not very high in most of these cities. In almost all cities, the accessibility to proper sanitation facilities is much worse in slum areas than in non-slum areas. A higher proportion of slum dwellers and members of poor households defecate in the open.</a:t>
            </a:r>
          </a:p>
          <a:p>
            <a:pPr>
              <a:buNone/>
            </a:pPr>
            <a:endParaRPr lang="en-US" sz="1100" dirty="0" smtClean="0">
              <a:solidFill>
                <a:srgbClr val="002060"/>
              </a:solidFill>
            </a:endParaRPr>
          </a:p>
          <a:p>
            <a:pPr lvl="0">
              <a:buClr>
                <a:srgbClr val="002060"/>
              </a:buClr>
              <a:buFont typeface="Wingdings" pitchFamily="2" charset="2"/>
              <a:buChar char="Ø"/>
            </a:pPr>
            <a:r>
              <a:rPr lang="en-US" sz="2800" dirty="0" smtClean="0">
                <a:solidFill>
                  <a:srgbClr val="002060"/>
                </a:solidFill>
              </a:rPr>
              <a:t>A majority of households in these cities use clean fuel (LPG, electricity or bio­gas) for cooking. Differentials in the use of clean cooking fuels between slum and non-slum households are large in most cities.</a:t>
            </a:r>
          </a:p>
          <a:p>
            <a:endParaRPr lang="en-US" sz="2800" dirty="0">
              <a:solidFill>
                <a:srgbClr val="002060"/>
              </a:solidFill>
            </a:endParaRPr>
          </a:p>
        </p:txBody>
      </p:sp>
      <p:sp>
        <p:nvSpPr>
          <p:cNvPr id="4" name="TextBox 3"/>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85800" y="228600"/>
            <a:ext cx="7848600" cy="1077218"/>
          </a:xfrm>
          <a:prstGeom prst="rect">
            <a:avLst/>
          </a:prstGeom>
          <a:noFill/>
        </p:spPr>
        <p:txBody>
          <a:bodyPr wrap="square" rtlCol="0">
            <a:spAutoFit/>
          </a:bodyPr>
          <a:lstStyle/>
          <a:p>
            <a:pPr algn="ctr">
              <a:defRPr sz="2400" b="1" i="0" u="none" strike="noStrike" kern="1200" baseline="0">
                <a:solidFill>
                  <a:prstClr val="black"/>
                </a:solidFill>
                <a:latin typeface="+mn-lt"/>
                <a:ea typeface="+mn-ea"/>
                <a:cs typeface="+mn-cs"/>
              </a:defRPr>
            </a:pPr>
            <a:r>
              <a:rPr lang="en-US" sz="3200" dirty="0" smtClean="0">
                <a:solidFill>
                  <a:srgbClr val="002060"/>
                </a:solidFill>
              </a:rPr>
              <a:t>Percentage of Households Using Kerosene and Solid Fuels </a:t>
            </a:r>
            <a:endParaRPr lang="en-US" sz="3200" dirty="0">
              <a:solidFill>
                <a:srgbClr val="002060"/>
              </a:solidFill>
            </a:endParaRPr>
          </a:p>
        </p:txBody>
      </p:sp>
      <p:sp>
        <p:nvSpPr>
          <p:cNvPr id="6" name="TextBox 5"/>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Percentage of Poor Households Possessing a BPL Card</a:t>
            </a:r>
            <a:endParaRPr lang="en-US" b="1" dirty="0">
              <a:solidFill>
                <a:srgbClr val="002060"/>
              </a:solidFill>
            </a:endParaRPr>
          </a:p>
        </p:txBody>
      </p:sp>
      <p:graphicFrame>
        <p:nvGraphicFramePr>
          <p:cNvPr id="4" name="Content Placeholder 3"/>
          <p:cNvGraphicFramePr>
            <a:graphicFrameLocks noGrp="1"/>
          </p:cNvGraphicFramePr>
          <p:nvPr>
            <p:ph idx="1"/>
          </p:nvPr>
        </p:nvGraphicFramePr>
        <p:xfrm>
          <a:off x="457200" y="1600200"/>
          <a:ext cx="48768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791200" y="2057400"/>
            <a:ext cx="2895600" cy="3785652"/>
          </a:xfrm>
          <a:prstGeom prst="rect">
            <a:avLst/>
          </a:prstGeom>
          <a:noFill/>
        </p:spPr>
        <p:txBody>
          <a:bodyPr wrap="square" rtlCol="0">
            <a:spAutoFit/>
          </a:bodyPr>
          <a:lstStyle/>
          <a:p>
            <a:r>
              <a:rPr lang="en-US" sz="3000" dirty="0" smtClean="0">
                <a:solidFill>
                  <a:srgbClr val="002060"/>
                </a:solidFill>
              </a:rPr>
              <a:t>Except for Hyderabad (24%) and Nagpur (16%), only a small proportion of households (6% or less) have a BPL card</a:t>
            </a:r>
            <a:endParaRPr lang="en-US" sz="3000" dirty="0">
              <a:solidFill>
                <a:srgbClr val="002060"/>
              </a:solidFill>
            </a:endParaRPr>
          </a:p>
        </p:txBody>
      </p:sp>
      <p:sp>
        <p:nvSpPr>
          <p:cNvPr id="5" name="TextBox 4"/>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002060"/>
                </a:solidFill>
              </a:rPr>
              <a:t>Contents </a:t>
            </a:r>
            <a:endParaRPr lang="en-US" sz="4800" b="1" dirty="0">
              <a:solidFill>
                <a:srgbClr val="002060"/>
              </a:solidFill>
            </a:endParaRPr>
          </a:p>
        </p:txBody>
      </p:sp>
      <p:sp>
        <p:nvSpPr>
          <p:cNvPr id="3" name="Content Placeholder 2"/>
          <p:cNvSpPr>
            <a:spLocks noGrp="1"/>
          </p:cNvSpPr>
          <p:nvPr>
            <p:ph idx="1"/>
          </p:nvPr>
        </p:nvSpPr>
        <p:spPr/>
        <p:txBody>
          <a:bodyPr>
            <a:normAutofit lnSpcReduction="10000"/>
          </a:bodyPr>
          <a:lstStyle/>
          <a:p>
            <a:pPr>
              <a:buClr>
                <a:srgbClr val="002060"/>
              </a:buClr>
              <a:buSzPct val="125000"/>
            </a:pPr>
            <a:r>
              <a:rPr lang="en-US" dirty="0" smtClean="0">
                <a:solidFill>
                  <a:srgbClr val="002060"/>
                </a:solidFill>
              </a:rPr>
              <a:t>Need to focus on urban health by slum/non-slum residence and by economic status</a:t>
            </a:r>
          </a:p>
          <a:p>
            <a:pPr>
              <a:buSzPct val="125000"/>
            </a:pPr>
            <a:endParaRPr lang="en-US" dirty="0" smtClean="0">
              <a:solidFill>
                <a:srgbClr val="002060"/>
              </a:solidFill>
            </a:endParaRPr>
          </a:p>
          <a:p>
            <a:pPr>
              <a:buClr>
                <a:srgbClr val="002060"/>
              </a:buClr>
              <a:buSzPct val="125000"/>
            </a:pPr>
            <a:r>
              <a:rPr lang="en-US" dirty="0" smtClean="0">
                <a:solidFill>
                  <a:srgbClr val="002060"/>
                </a:solidFill>
              </a:rPr>
              <a:t>Differentials in living conditions</a:t>
            </a:r>
          </a:p>
          <a:p>
            <a:pPr>
              <a:buSzPct val="125000"/>
            </a:pPr>
            <a:endParaRPr lang="en-US" dirty="0" smtClean="0">
              <a:solidFill>
                <a:srgbClr val="002060"/>
              </a:solidFill>
            </a:endParaRPr>
          </a:p>
          <a:p>
            <a:pPr>
              <a:buClr>
                <a:srgbClr val="002060"/>
              </a:buClr>
              <a:buSzPct val="125000"/>
            </a:pPr>
            <a:r>
              <a:rPr lang="en-US" dirty="0" smtClean="0">
                <a:solidFill>
                  <a:srgbClr val="002060"/>
                </a:solidFill>
              </a:rPr>
              <a:t>Differentials in health status</a:t>
            </a:r>
          </a:p>
          <a:p>
            <a:pPr>
              <a:buSzPct val="125000"/>
            </a:pPr>
            <a:endParaRPr lang="en-US" dirty="0" smtClean="0">
              <a:solidFill>
                <a:srgbClr val="002060"/>
              </a:solidFill>
            </a:endParaRPr>
          </a:p>
          <a:p>
            <a:pPr marL="342900" lvl="1" indent="-342900">
              <a:buClr>
                <a:srgbClr val="002060"/>
              </a:buClr>
              <a:buSzPct val="125000"/>
              <a:buFont typeface="Arial" pitchFamily="34" charset="0"/>
              <a:buChar char="•"/>
            </a:pPr>
            <a:r>
              <a:rPr lang="en-US" sz="3200" dirty="0" smtClean="0">
                <a:solidFill>
                  <a:srgbClr val="002060"/>
                </a:solidFill>
              </a:rPr>
              <a:t>Spousal violence</a:t>
            </a:r>
          </a:p>
        </p:txBody>
      </p:sp>
      <p:sp>
        <p:nvSpPr>
          <p:cNvPr id="4" name="TextBox 3"/>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
        <p:nvSpPr>
          <p:cNvPr id="5" name="Right Arrow 4"/>
          <p:cNvSpPr/>
          <p:nvPr/>
        </p:nvSpPr>
        <p:spPr>
          <a:xfrm>
            <a:off x="228600" y="4239904"/>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Infant and Under-five Mortality Rates</a:t>
            </a:r>
            <a:endParaRPr lang="en-US" b="1" dirty="0">
              <a:solidFill>
                <a:srgbClr val="002060"/>
              </a:solidFill>
            </a:endParaRPr>
          </a:p>
        </p:txBody>
      </p:sp>
      <p:graphicFrame>
        <p:nvGraphicFramePr>
          <p:cNvPr id="5" name="Chart 4"/>
          <p:cNvGraphicFramePr/>
          <p:nvPr/>
        </p:nvGraphicFramePr>
        <p:xfrm>
          <a:off x="381000" y="1447800"/>
          <a:ext cx="84582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a:off x="228600" y="4419600"/>
            <a:ext cx="8610600" cy="2209800"/>
          </a:xfrm>
          <a:prstGeom prst="ellipse">
            <a:avLst/>
          </a:prstGeom>
          <a:solidFill>
            <a:srgbClr val="B0C7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1200" dirty="0" smtClean="0"/>
          </a:p>
          <a:p>
            <a:pPr lvl="0"/>
            <a:endParaRPr lang="en-GB" dirty="0" smtClean="0"/>
          </a:p>
          <a:p>
            <a:pPr lvl="0">
              <a:buFont typeface="Arial" pitchFamily="34" charset="0"/>
              <a:buChar char="•"/>
            </a:pPr>
            <a:r>
              <a:rPr lang="en-US" sz="2600" b="1" dirty="0" smtClean="0">
                <a:solidFill>
                  <a:srgbClr val="002060"/>
                </a:solidFill>
              </a:rPr>
              <a:t>The infant mortality rate (IMR) varies widely across these cities</a:t>
            </a:r>
          </a:p>
          <a:p>
            <a:pPr lvl="0">
              <a:buFont typeface="Arial" pitchFamily="34" charset="0"/>
              <a:buChar char="•"/>
            </a:pPr>
            <a:r>
              <a:rPr lang="en-US" sz="2600" b="1" dirty="0" smtClean="0">
                <a:solidFill>
                  <a:srgbClr val="002060"/>
                </a:solidFill>
              </a:rPr>
              <a:t>Differentials by slum/non-slum residence do not show a consistent pattern</a:t>
            </a:r>
          </a:p>
          <a:p>
            <a:pPr lvl="0"/>
            <a:endParaRPr lang="en-US" sz="2000" dirty="0" smtClean="0"/>
          </a:p>
          <a:p>
            <a:pPr algn="ctr"/>
            <a:endParaRPr lang="en-US" dirty="0"/>
          </a:p>
        </p:txBody>
      </p:sp>
      <p:sp>
        <p:nvSpPr>
          <p:cNvPr id="7" name="TextBox 6"/>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62000" y="228600"/>
            <a:ext cx="7391400" cy="954107"/>
          </a:xfrm>
          <a:prstGeom prst="rect">
            <a:avLst/>
          </a:prstGeom>
          <a:noFill/>
        </p:spPr>
        <p:txBody>
          <a:bodyPr wrap="square" rtlCol="0">
            <a:spAutoFit/>
          </a:bodyPr>
          <a:lstStyle/>
          <a:p>
            <a:pPr algn="ctr"/>
            <a:r>
              <a:rPr lang="en-US" sz="2800" b="1" dirty="0" smtClean="0">
                <a:solidFill>
                  <a:srgbClr val="002060"/>
                </a:solidFill>
              </a:rPr>
              <a:t>Percentage of Children Age 12-23 Months Who Received All Basic Vaccinations</a:t>
            </a:r>
            <a:endParaRPr lang="en-US" sz="2800" b="1" dirty="0">
              <a:solidFill>
                <a:srgbClr val="002060"/>
              </a:solidFill>
            </a:endParaRPr>
          </a:p>
        </p:txBody>
      </p:sp>
      <p:sp>
        <p:nvSpPr>
          <p:cNvPr id="6" name="Content Placeholder 2"/>
          <p:cNvSpPr txBox="1">
            <a:spLocks/>
          </p:cNvSpPr>
          <p:nvPr/>
        </p:nvSpPr>
        <p:spPr>
          <a:xfrm>
            <a:off x="4800600" y="1600200"/>
            <a:ext cx="4038600" cy="4876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rgbClr val="002060"/>
              </a:buClr>
              <a:buSzTx/>
              <a:buFont typeface="Wingdings" pitchFamily="2" charset="2"/>
              <a:buChar char="Ø"/>
              <a:tabLst/>
              <a:defRPr/>
            </a:pPr>
            <a:r>
              <a:rPr kumimoji="0" lang="en-US" sz="2500" b="1" i="0" u="none" strike="noStrike" kern="1200" cap="none" spc="0" normalizeH="0" baseline="0" noProof="0" dirty="0" smtClean="0">
                <a:ln>
                  <a:noFill/>
                </a:ln>
                <a:solidFill>
                  <a:srgbClr val="002060"/>
                </a:solidFill>
                <a:effectLst/>
                <a:uLnTx/>
                <a:uFillTx/>
                <a:latin typeface="+mn-lt"/>
                <a:ea typeface="+mn-ea"/>
                <a:cs typeface="+mn-cs"/>
              </a:rPr>
              <a:t>In every city, at least 90 percent of children age 12-23 months have received some vaccinations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600" b="1"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2060"/>
              </a:buClr>
              <a:buSzTx/>
              <a:buFont typeface="Wingdings" pitchFamily="2" charset="2"/>
              <a:buChar char="Ø"/>
              <a:tabLst/>
              <a:defRPr/>
            </a:pPr>
            <a:r>
              <a:rPr kumimoji="0" lang="en-US" sz="2500" b="1" i="0" u="none" strike="noStrike" kern="1200" cap="none" spc="0" normalizeH="0" baseline="0" noProof="0" dirty="0" smtClean="0">
                <a:ln>
                  <a:noFill/>
                </a:ln>
                <a:solidFill>
                  <a:srgbClr val="002060"/>
                </a:solidFill>
                <a:effectLst/>
                <a:uLnTx/>
                <a:uFillTx/>
                <a:latin typeface="+mn-lt"/>
                <a:ea typeface="+mn-ea"/>
                <a:cs typeface="+mn-cs"/>
              </a:rPr>
              <a:t>The proportion of children who have received all basic vaccinations is not very high in any of these eight cities, ranging from 43 percent in Meerut to 78 percent in Chennai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1"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1"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a:ln>
                <a:noFill/>
              </a:ln>
              <a:solidFill>
                <a:srgbClr val="002060"/>
              </a:solidFill>
              <a:effectLst/>
              <a:uLnTx/>
              <a:uFillTx/>
              <a:latin typeface="+mn-lt"/>
              <a:ea typeface="+mn-ea"/>
              <a:cs typeface="+mn-cs"/>
            </a:endParaRPr>
          </a:p>
        </p:txBody>
      </p:sp>
      <p:sp>
        <p:nvSpPr>
          <p:cNvPr id="7" name="TextBox 6"/>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r>
              <a:rPr lang="en-US" b="1" dirty="0" smtClean="0">
                <a:solidFill>
                  <a:srgbClr val="002060"/>
                </a:solidFill>
              </a:rPr>
              <a:t>Percentage of Women Who Had Three or More Antenatal Care Visits</a:t>
            </a:r>
            <a:endParaRPr lang="en-US" b="1" dirty="0">
              <a:solidFill>
                <a:srgbClr val="002060"/>
              </a:solidFill>
            </a:endParaRPr>
          </a:p>
        </p:txBody>
      </p:sp>
      <p:graphicFrame>
        <p:nvGraphicFramePr>
          <p:cNvPr id="4" name="Content Placeholder 3"/>
          <p:cNvGraphicFramePr>
            <a:graphicFrameLocks noGrp="1"/>
          </p:cNvGraphicFramePr>
          <p:nvPr>
            <p:ph idx="1"/>
          </p:nvPr>
        </p:nvGraphicFramePr>
        <p:xfrm>
          <a:off x="228600" y="1447800"/>
          <a:ext cx="86868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Objective</a:t>
            </a:r>
            <a:endParaRPr lang="en-US" b="1" dirty="0">
              <a:solidFill>
                <a:srgbClr val="002060"/>
              </a:solidFill>
            </a:endParaRPr>
          </a:p>
        </p:txBody>
      </p:sp>
      <p:sp>
        <p:nvSpPr>
          <p:cNvPr id="3" name="Content Placeholder 2"/>
          <p:cNvSpPr>
            <a:spLocks noGrp="1"/>
          </p:cNvSpPr>
          <p:nvPr>
            <p:ph idx="1"/>
          </p:nvPr>
        </p:nvSpPr>
        <p:spPr/>
        <p:txBody>
          <a:bodyPr/>
          <a:lstStyle/>
          <a:p>
            <a:pPr>
              <a:buClr>
                <a:srgbClr val="002060"/>
              </a:buClr>
              <a:buFont typeface="Wingdings" pitchFamily="2" charset="2"/>
              <a:buChar char="Ø"/>
            </a:pPr>
            <a:r>
              <a:rPr lang="en-US" dirty="0" smtClean="0">
                <a:solidFill>
                  <a:srgbClr val="002060"/>
                </a:solidFill>
              </a:rPr>
              <a:t>To examine the intercity and intracity differentials in the health and living conditions of population by slum/non-slum residence and economic status in eight big cities of India</a:t>
            </a:r>
          </a:p>
          <a:p>
            <a:endParaRPr lang="en-US" dirty="0" smtClean="0"/>
          </a:p>
        </p:txBody>
      </p:sp>
      <p:pic>
        <p:nvPicPr>
          <p:cNvPr id="4" name="Picture 3" descr="urban_health_slum_strip_mohare_18aug09.tif"/>
          <p:cNvPicPr>
            <a:picLocks noChangeAspect="1"/>
          </p:cNvPicPr>
          <p:nvPr/>
        </p:nvPicPr>
        <p:blipFill>
          <a:blip r:embed="rId3" cstate="print"/>
          <a:stretch>
            <a:fillRect/>
          </a:stretch>
        </p:blipFill>
        <p:spPr>
          <a:xfrm>
            <a:off x="0" y="5029200"/>
            <a:ext cx="9144000" cy="780609"/>
          </a:xfrm>
          <a:prstGeom prst="rect">
            <a:avLst/>
          </a:prstGeom>
        </p:spPr>
      </p:pic>
      <p:sp>
        <p:nvSpPr>
          <p:cNvPr id="5" name="TextBox 4"/>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2060"/>
                </a:solidFill>
              </a:rPr>
              <a:t>Percentage of Women Who Received All Recommended Antenatal Care</a:t>
            </a:r>
            <a:endParaRPr lang="en-US" sz="3600" b="1" dirty="0">
              <a:solidFill>
                <a:srgbClr val="002060"/>
              </a:solidFill>
            </a:endParaRPr>
          </a:p>
        </p:txBody>
      </p:sp>
      <p:graphicFrame>
        <p:nvGraphicFramePr>
          <p:cNvPr id="4" name="Chart 3"/>
          <p:cNvGraphicFramePr/>
          <p:nvPr/>
        </p:nvGraphicFramePr>
        <p:xfrm>
          <a:off x="381000" y="1600200"/>
          <a:ext cx="8458200"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304800" y="4419600"/>
            <a:ext cx="8610600" cy="2209800"/>
          </a:xfrm>
          <a:prstGeom prst="ellipse">
            <a:avLst/>
          </a:prstGeom>
          <a:solidFill>
            <a:srgbClr val="B0C7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2200" b="1" dirty="0" smtClean="0"/>
          </a:p>
          <a:p>
            <a:pPr lvl="0"/>
            <a:endParaRPr lang="en-GB" sz="800" b="1" dirty="0" smtClean="0"/>
          </a:p>
          <a:p>
            <a:pPr lvl="0" algn="ctr"/>
            <a:r>
              <a:rPr lang="en-US" sz="2200" b="1" dirty="0" smtClean="0">
                <a:solidFill>
                  <a:srgbClr val="002060"/>
                </a:solidFill>
              </a:rPr>
              <a:t>Although the utilization of all antenatal care services differs substantially across  the cities, between their slum and non-slum areas, in almost all cases poor women are the least likely to receive every antenatal care service</a:t>
            </a:r>
          </a:p>
          <a:p>
            <a:pPr algn="ctr"/>
            <a:endParaRPr lang="en-US" sz="2200" b="1" dirty="0"/>
          </a:p>
        </p:txBody>
      </p:sp>
      <p:sp>
        <p:nvSpPr>
          <p:cNvPr id="6" name="TextBox 5"/>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b="1" dirty="0" smtClean="0">
                <a:solidFill>
                  <a:srgbClr val="002060"/>
                </a:solidFill>
              </a:rPr>
              <a:t>Place of Delivery</a:t>
            </a:r>
            <a:endParaRPr lang="en-US" b="1" dirty="0">
              <a:solidFill>
                <a:srgbClr val="002060"/>
              </a:solidFill>
            </a:endParaRPr>
          </a:p>
        </p:txBody>
      </p:sp>
      <p:graphicFrame>
        <p:nvGraphicFramePr>
          <p:cNvPr id="7" name="Content Placeholder 6"/>
          <p:cNvGraphicFramePr>
            <a:graphicFrameLocks noGrp="1"/>
          </p:cNvGraphicFramePr>
          <p:nvPr>
            <p:ph idx="1"/>
          </p:nvPr>
        </p:nvGraphicFramePr>
        <p:xfrm>
          <a:off x="457200" y="1295400"/>
          <a:ext cx="82296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381000" y="4343400"/>
            <a:ext cx="8305800" cy="2362200"/>
          </a:xfrm>
          <a:prstGeom prst="ellipse">
            <a:avLst/>
          </a:prstGeom>
          <a:solidFill>
            <a:srgbClr val="B0C7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2200" dirty="0" smtClean="0"/>
          </a:p>
          <a:p>
            <a:pPr lvl="0"/>
            <a:endParaRPr lang="en-GB" sz="1200" dirty="0" smtClean="0"/>
          </a:p>
          <a:p>
            <a:pPr lvl="0" algn="ctr"/>
            <a:r>
              <a:rPr lang="en-US" sz="2200" b="1" dirty="0" smtClean="0">
                <a:solidFill>
                  <a:srgbClr val="002060"/>
                </a:solidFill>
              </a:rPr>
              <a:t>At least 60 percent of deliveries in these cities took place in health facilities, except in Meerut where only 46 percent of deliveries were conducted in health facilities. Institutional deliveries were nearly universal in Chennai and Hyderabad.</a:t>
            </a:r>
          </a:p>
          <a:p>
            <a:pPr algn="ctr"/>
            <a:endParaRPr lang="en-US" sz="2200" b="1" dirty="0"/>
          </a:p>
        </p:txBody>
      </p:sp>
      <p:sp>
        <p:nvSpPr>
          <p:cNvPr id="6" name="TextBox 5"/>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Maternal Care</a:t>
            </a:r>
            <a:endParaRPr lang="en-US" b="1" dirty="0">
              <a:solidFill>
                <a:srgbClr val="002060"/>
              </a:solidFill>
            </a:endParaRPr>
          </a:p>
        </p:txBody>
      </p:sp>
      <p:sp>
        <p:nvSpPr>
          <p:cNvPr id="3" name="Content Placeholder 2"/>
          <p:cNvSpPr>
            <a:spLocks noGrp="1"/>
          </p:cNvSpPr>
          <p:nvPr>
            <p:ph idx="1"/>
          </p:nvPr>
        </p:nvSpPr>
        <p:spPr>
          <a:xfrm>
            <a:off x="457200" y="1371600"/>
            <a:ext cx="8229600" cy="4953000"/>
          </a:xfrm>
        </p:spPr>
        <p:txBody>
          <a:bodyPr>
            <a:normAutofit lnSpcReduction="10000"/>
          </a:bodyPr>
          <a:lstStyle/>
          <a:p>
            <a:pPr lvl="0">
              <a:buClr>
                <a:srgbClr val="002060"/>
              </a:buClr>
              <a:buFont typeface="Wingdings" pitchFamily="2" charset="2"/>
              <a:buChar char="Ø"/>
            </a:pPr>
            <a:r>
              <a:rPr lang="en-US" dirty="0" smtClean="0">
                <a:solidFill>
                  <a:srgbClr val="002060"/>
                </a:solidFill>
              </a:rPr>
              <a:t>All indicators of delivery and postnatal care are consistently better in non-slum areas than in slum areas in all cities except Indore and Chennai, where there is essentially no difference in the utilization of postnatal care</a:t>
            </a:r>
          </a:p>
          <a:p>
            <a:pPr>
              <a:buNone/>
            </a:pPr>
            <a:endParaRPr lang="en-US" dirty="0" smtClean="0">
              <a:solidFill>
                <a:srgbClr val="002060"/>
              </a:solidFill>
            </a:endParaRPr>
          </a:p>
          <a:p>
            <a:pPr lvl="0">
              <a:buClr>
                <a:srgbClr val="002060"/>
              </a:buClr>
              <a:buFont typeface="Wingdings" pitchFamily="2" charset="2"/>
              <a:buChar char="Ø"/>
            </a:pPr>
            <a:r>
              <a:rPr lang="en-US" dirty="0" smtClean="0">
                <a:solidFill>
                  <a:srgbClr val="002060"/>
                </a:solidFill>
              </a:rPr>
              <a:t>The utilization of delivery and postnatal services is lowest among poor women in all cities except Chennai. The differences are particularly striking in Meerut and Delhi.</a:t>
            </a:r>
          </a:p>
          <a:p>
            <a:endParaRPr lang="en-US" b="1" dirty="0"/>
          </a:p>
        </p:txBody>
      </p:sp>
      <p:sp>
        <p:nvSpPr>
          <p:cNvPr id="4" name="TextBox 3"/>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Percentage of Children Under Age Five Years Who Are Underweight</a:t>
            </a:r>
            <a:endParaRPr lang="en-US" b="1" dirty="0">
              <a:solidFill>
                <a:srgbClr val="002060"/>
              </a:solidFill>
            </a:endParaRPr>
          </a:p>
        </p:txBody>
      </p:sp>
      <p:graphicFrame>
        <p:nvGraphicFramePr>
          <p:cNvPr id="4" name="Content Placeholder 3"/>
          <p:cNvGraphicFramePr>
            <a:graphicFrameLocks noGrp="1"/>
          </p:cNvGraphicFramePr>
          <p:nvPr>
            <p:ph idx="1"/>
          </p:nvPr>
        </p:nvGraphicFramePr>
        <p:xfrm>
          <a:off x="228600" y="1676400"/>
          <a:ext cx="86106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2060"/>
                </a:solidFill>
                <a:cs typeface="Arial" pitchFamily="34" charset="0"/>
              </a:rPr>
              <a:t>Percentage of Children Age 6-59 Months Who have Anaemia</a:t>
            </a:r>
            <a:endParaRPr lang="en-US" sz="3600" b="1" dirty="0">
              <a:solidFill>
                <a:srgbClr val="002060"/>
              </a:solidFill>
            </a:endParaRPr>
          </a:p>
        </p:txBody>
      </p:sp>
      <p:graphicFrame>
        <p:nvGraphicFramePr>
          <p:cNvPr id="4" name="Content Placeholder 3"/>
          <p:cNvGraphicFramePr>
            <a:graphicFrameLocks noGrp="1"/>
          </p:cNvGraphicFramePr>
          <p:nvPr>
            <p:ph idx="1"/>
          </p:nvPr>
        </p:nvGraphicFramePr>
        <p:xfrm>
          <a:off x="457200" y="1600201"/>
          <a:ext cx="8229600" cy="3276599"/>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838200" y="5257800"/>
            <a:ext cx="7467600" cy="1371600"/>
          </a:xfrm>
          <a:prstGeom prst="ellipse">
            <a:avLst/>
          </a:prstGeom>
          <a:solidFill>
            <a:srgbClr val="B0C7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There is not much variation in the anaemia status of children ranging from 49% in Mumbai to 68% in Meerut</a:t>
            </a:r>
            <a:endParaRPr lang="en-US" sz="2400" b="1" dirty="0">
              <a:solidFill>
                <a:srgbClr val="002060"/>
              </a:solidFill>
            </a:endParaRPr>
          </a:p>
        </p:txBody>
      </p:sp>
      <p:sp>
        <p:nvSpPr>
          <p:cNvPr id="6" name="TextBox 5"/>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smtClean="0">
                <a:solidFill>
                  <a:srgbClr val="002060"/>
                </a:solidFill>
              </a:rPr>
              <a:t>Percentage of Children Age 0-71 Months Who Received Any Service from An </a:t>
            </a:r>
            <a:r>
              <a:rPr lang="en-US" sz="3000" b="1" i="1" dirty="0" err="1" smtClean="0">
                <a:solidFill>
                  <a:srgbClr val="002060"/>
                </a:solidFill>
              </a:rPr>
              <a:t>Anganwadi</a:t>
            </a:r>
            <a:r>
              <a:rPr lang="en-US" sz="3000" b="1" dirty="0" smtClean="0">
                <a:solidFill>
                  <a:srgbClr val="002060"/>
                </a:solidFill>
              </a:rPr>
              <a:t> Centre</a:t>
            </a:r>
            <a:endParaRPr lang="en-US" sz="3000" b="1" dirty="0">
              <a:solidFill>
                <a:srgbClr val="002060"/>
              </a:solidFill>
            </a:endParaRPr>
          </a:p>
        </p:txBody>
      </p:sp>
      <p:graphicFrame>
        <p:nvGraphicFramePr>
          <p:cNvPr id="4" name="Content Placeholder 3"/>
          <p:cNvGraphicFramePr>
            <a:graphicFrameLocks noGrp="1"/>
          </p:cNvGraphicFramePr>
          <p:nvPr>
            <p:ph idx="1"/>
          </p:nvPr>
        </p:nvGraphicFramePr>
        <p:xfrm>
          <a:off x="457200" y="1600200"/>
          <a:ext cx="5181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019800" y="1600200"/>
            <a:ext cx="2514600" cy="4401205"/>
          </a:xfrm>
          <a:prstGeom prst="rect">
            <a:avLst/>
          </a:prstGeom>
          <a:noFill/>
        </p:spPr>
        <p:txBody>
          <a:bodyPr wrap="square" rtlCol="0">
            <a:spAutoFit/>
          </a:bodyPr>
          <a:lstStyle/>
          <a:p>
            <a:r>
              <a:rPr lang="en-US" sz="2800" dirty="0" smtClean="0">
                <a:solidFill>
                  <a:srgbClr val="002060"/>
                </a:solidFill>
              </a:rPr>
              <a:t>The percentage of children that are covered by an AWC varies substantially across these cities, ranging from 12% in Meerut to 95% in Chennai</a:t>
            </a:r>
            <a:endParaRPr lang="en-US" sz="2800" dirty="0">
              <a:solidFill>
                <a:srgbClr val="002060"/>
              </a:solidFill>
            </a:endParaRPr>
          </a:p>
        </p:txBody>
      </p:sp>
      <p:sp>
        <p:nvSpPr>
          <p:cNvPr id="6" name="TextBox 5"/>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cs typeface="Arial" pitchFamily="34" charset="0"/>
              </a:rPr>
              <a:t>Nutritional Status of Women</a:t>
            </a:r>
            <a:endParaRPr lang="en-US" b="1" dirty="0">
              <a:solidFill>
                <a:srgbClr val="002060"/>
              </a:solidFill>
            </a:endParaRPr>
          </a:p>
        </p:txBody>
      </p:sp>
      <p:graphicFrame>
        <p:nvGraphicFramePr>
          <p:cNvPr id="4" name="Content Placeholder 3"/>
          <p:cNvGraphicFramePr>
            <a:graphicFrameLocks noGrp="1"/>
          </p:cNvGraphicFramePr>
          <p:nvPr>
            <p:ph idx="1"/>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2060"/>
                </a:solidFill>
                <a:cs typeface="Arial" pitchFamily="34" charset="0"/>
              </a:rPr>
              <a:t>Anaemia Among Poor Women</a:t>
            </a:r>
            <a:endParaRPr lang="en-US" sz="3600" b="1" dirty="0">
              <a:solidFill>
                <a:srgbClr val="002060"/>
              </a:solidFill>
            </a:endParaRPr>
          </a:p>
        </p:txBody>
      </p:sp>
      <p:graphicFrame>
        <p:nvGraphicFramePr>
          <p:cNvPr id="4" name="Content Placeholder 3"/>
          <p:cNvGraphicFramePr>
            <a:graphicFrameLocks noGrp="1"/>
          </p:cNvGraphicFramePr>
          <p:nvPr>
            <p:ph idx="1"/>
          </p:nvPr>
        </p:nvGraphicFramePr>
        <p:xfrm>
          <a:off x="457200" y="1600201"/>
          <a:ext cx="8229600"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762000" y="4800600"/>
            <a:ext cx="7924800" cy="1752600"/>
          </a:xfrm>
          <a:prstGeom prst="ellipse">
            <a:avLst/>
          </a:prstGeom>
          <a:solidFill>
            <a:srgbClr val="B0C7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Anaemia is widespread among women in every city, ranging within a narrow band from 40% in Indore to 55% in Kolkata</a:t>
            </a:r>
            <a:endParaRPr lang="en-US" sz="2400" b="1" dirty="0">
              <a:solidFill>
                <a:srgbClr val="002060"/>
              </a:solidFill>
            </a:endParaRPr>
          </a:p>
        </p:txBody>
      </p:sp>
      <p:sp>
        <p:nvSpPr>
          <p:cNvPr id="6" name="TextBox 5"/>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002060"/>
                </a:solidFill>
              </a:rPr>
              <a:t>Contents </a:t>
            </a:r>
            <a:endParaRPr lang="en-US" sz="4800" b="1" dirty="0">
              <a:solidFill>
                <a:srgbClr val="002060"/>
              </a:solidFill>
            </a:endParaRPr>
          </a:p>
        </p:txBody>
      </p:sp>
      <p:sp>
        <p:nvSpPr>
          <p:cNvPr id="3" name="Content Placeholder 2"/>
          <p:cNvSpPr>
            <a:spLocks noGrp="1"/>
          </p:cNvSpPr>
          <p:nvPr>
            <p:ph idx="1"/>
          </p:nvPr>
        </p:nvSpPr>
        <p:spPr/>
        <p:txBody>
          <a:bodyPr>
            <a:normAutofit lnSpcReduction="10000"/>
          </a:bodyPr>
          <a:lstStyle/>
          <a:p>
            <a:pPr>
              <a:buClr>
                <a:srgbClr val="002060"/>
              </a:buClr>
              <a:buSzPct val="125000"/>
            </a:pPr>
            <a:r>
              <a:rPr lang="en-US" dirty="0" smtClean="0">
                <a:solidFill>
                  <a:srgbClr val="002060"/>
                </a:solidFill>
              </a:rPr>
              <a:t>Need to focus on urban health by slum/non-slum residence and by economic status</a:t>
            </a:r>
          </a:p>
          <a:p>
            <a:pPr>
              <a:buSzPct val="125000"/>
            </a:pPr>
            <a:endParaRPr lang="en-US" dirty="0" smtClean="0">
              <a:solidFill>
                <a:srgbClr val="002060"/>
              </a:solidFill>
            </a:endParaRPr>
          </a:p>
          <a:p>
            <a:pPr>
              <a:buClr>
                <a:srgbClr val="002060"/>
              </a:buClr>
              <a:buSzPct val="125000"/>
            </a:pPr>
            <a:r>
              <a:rPr lang="en-US" dirty="0" smtClean="0">
                <a:solidFill>
                  <a:srgbClr val="002060"/>
                </a:solidFill>
              </a:rPr>
              <a:t>Differentials in living conditions</a:t>
            </a:r>
          </a:p>
          <a:p>
            <a:pPr>
              <a:buSzPct val="125000"/>
            </a:pPr>
            <a:endParaRPr lang="en-US" dirty="0" smtClean="0">
              <a:solidFill>
                <a:srgbClr val="002060"/>
              </a:solidFill>
            </a:endParaRPr>
          </a:p>
          <a:p>
            <a:pPr>
              <a:buClr>
                <a:srgbClr val="002060"/>
              </a:buClr>
              <a:buSzPct val="125000"/>
            </a:pPr>
            <a:r>
              <a:rPr lang="en-US" dirty="0" smtClean="0">
                <a:solidFill>
                  <a:srgbClr val="002060"/>
                </a:solidFill>
              </a:rPr>
              <a:t>Differentials in health status</a:t>
            </a:r>
          </a:p>
          <a:p>
            <a:pPr>
              <a:buSzPct val="125000"/>
            </a:pPr>
            <a:endParaRPr lang="en-US" dirty="0" smtClean="0">
              <a:solidFill>
                <a:srgbClr val="002060"/>
              </a:solidFill>
            </a:endParaRPr>
          </a:p>
          <a:p>
            <a:pPr marL="342900" lvl="1" indent="-342900">
              <a:buClr>
                <a:srgbClr val="002060"/>
              </a:buClr>
              <a:buSzPct val="125000"/>
              <a:buFont typeface="Arial" pitchFamily="34" charset="0"/>
              <a:buChar char="•"/>
            </a:pPr>
            <a:r>
              <a:rPr lang="en-US" sz="3200" dirty="0" smtClean="0">
                <a:solidFill>
                  <a:srgbClr val="002060"/>
                </a:solidFill>
              </a:rPr>
              <a:t>Spousal violence</a:t>
            </a:r>
          </a:p>
        </p:txBody>
      </p:sp>
      <p:sp>
        <p:nvSpPr>
          <p:cNvPr id="4" name="TextBox 3"/>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
        <p:nvSpPr>
          <p:cNvPr id="5" name="Right Arrow 4"/>
          <p:cNvSpPr/>
          <p:nvPr/>
        </p:nvSpPr>
        <p:spPr>
          <a:xfrm>
            <a:off x="228600" y="53340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r>
              <a:rPr lang="en-US" sz="3600" b="1" dirty="0" smtClean="0">
                <a:solidFill>
                  <a:srgbClr val="002060"/>
                </a:solidFill>
                <a:cs typeface="Arial" pitchFamily="34" charset="0"/>
              </a:rPr>
              <a:t>Spousal Violence Among Ever-married Women</a:t>
            </a:r>
            <a:endParaRPr lang="en-US" sz="3600" b="1" dirty="0">
              <a:solidFill>
                <a:srgbClr val="002060"/>
              </a:solidFill>
              <a:cs typeface="Arial" pitchFamily="34" charset="0"/>
            </a:endParaRPr>
          </a:p>
        </p:txBody>
      </p:sp>
      <p:graphicFrame>
        <p:nvGraphicFramePr>
          <p:cNvPr id="4" name="Content Placeholder 3"/>
          <p:cNvGraphicFramePr>
            <a:graphicFrameLocks noGrp="1"/>
          </p:cNvGraphicFramePr>
          <p:nvPr>
            <p:ph idx="1"/>
          </p:nvPr>
        </p:nvGraphicFramePr>
        <p:xfrm>
          <a:off x="457200" y="2133600"/>
          <a:ext cx="8229600" cy="39163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2362200"/>
            <a:ext cx="1981200" cy="400110"/>
          </a:xfrm>
          <a:prstGeom prst="rect">
            <a:avLst/>
          </a:prstGeom>
          <a:noFill/>
        </p:spPr>
        <p:txBody>
          <a:bodyPr wrap="square" rtlCol="0">
            <a:spAutoFit/>
          </a:bodyPr>
          <a:lstStyle/>
          <a:p>
            <a:r>
              <a:rPr lang="en-US" sz="2000" b="1" dirty="0" smtClean="0">
                <a:solidFill>
                  <a:srgbClr val="002060"/>
                </a:solidFill>
              </a:rPr>
              <a:t>Percentage</a:t>
            </a:r>
            <a:endParaRPr lang="en-US" sz="2000" b="1" dirty="0">
              <a:solidFill>
                <a:srgbClr val="002060"/>
              </a:solidFill>
            </a:endParaRPr>
          </a:p>
        </p:txBody>
      </p:sp>
      <p:sp>
        <p:nvSpPr>
          <p:cNvPr id="6" name="TextBox 5"/>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002060"/>
                </a:solidFill>
              </a:rPr>
              <a:t>Contents </a:t>
            </a:r>
            <a:endParaRPr lang="en-US" sz="4800" b="1" dirty="0">
              <a:solidFill>
                <a:srgbClr val="002060"/>
              </a:solidFill>
            </a:endParaRPr>
          </a:p>
        </p:txBody>
      </p:sp>
      <p:sp>
        <p:nvSpPr>
          <p:cNvPr id="3" name="Content Placeholder 2"/>
          <p:cNvSpPr>
            <a:spLocks noGrp="1"/>
          </p:cNvSpPr>
          <p:nvPr>
            <p:ph idx="1"/>
          </p:nvPr>
        </p:nvSpPr>
        <p:spPr/>
        <p:txBody>
          <a:bodyPr>
            <a:normAutofit lnSpcReduction="10000"/>
          </a:bodyPr>
          <a:lstStyle/>
          <a:p>
            <a:pPr>
              <a:buClr>
                <a:srgbClr val="002060"/>
              </a:buClr>
              <a:buSzPct val="125000"/>
            </a:pPr>
            <a:r>
              <a:rPr lang="en-US" dirty="0" smtClean="0">
                <a:solidFill>
                  <a:srgbClr val="002060"/>
                </a:solidFill>
              </a:rPr>
              <a:t>Need to focus on urban health by slum/non-slum residence and by economic status</a:t>
            </a:r>
          </a:p>
          <a:p>
            <a:pPr>
              <a:buSzPct val="125000"/>
            </a:pPr>
            <a:endParaRPr lang="en-US" dirty="0" smtClean="0">
              <a:solidFill>
                <a:srgbClr val="002060"/>
              </a:solidFill>
            </a:endParaRPr>
          </a:p>
          <a:p>
            <a:pPr>
              <a:buClr>
                <a:srgbClr val="002060"/>
              </a:buClr>
              <a:buSzPct val="125000"/>
            </a:pPr>
            <a:r>
              <a:rPr lang="en-US" dirty="0" smtClean="0">
                <a:solidFill>
                  <a:srgbClr val="002060"/>
                </a:solidFill>
              </a:rPr>
              <a:t>Differentials in living conditions</a:t>
            </a:r>
          </a:p>
          <a:p>
            <a:pPr>
              <a:buSzPct val="125000"/>
            </a:pPr>
            <a:endParaRPr lang="en-US" dirty="0" smtClean="0">
              <a:solidFill>
                <a:srgbClr val="002060"/>
              </a:solidFill>
            </a:endParaRPr>
          </a:p>
          <a:p>
            <a:pPr>
              <a:buClr>
                <a:srgbClr val="002060"/>
              </a:buClr>
              <a:buSzPct val="125000"/>
            </a:pPr>
            <a:r>
              <a:rPr lang="en-US" dirty="0" smtClean="0">
                <a:solidFill>
                  <a:srgbClr val="002060"/>
                </a:solidFill>
              </a:rPr>
              <a:t>Differentials in health status</a:t>
            </a:r>
          </a:p>
          <a:p>
            <a:pPr>
              <a:buSzPct val="125000"/>
            </a:pPr>
            <a:endParaRPr lang="en-US" dirty="0" smtClean="0">
              <a:solidFill>
                <a:srgbClr val="002060"/>
              </a:solidFill>
            </a:endParaRPr>
          </a:p>
          <a:p>
            <a:pPr marL="342900" lvl="1" indent="-342900">
              <a:buClr>
                <a:srgbClr val="002060"/>
              </a:buClr>
              <a:buSzPct val="125000"/>
              <a:buFont typeface="Arial" pitchFamily="34" charset="0"/>
              <a:buChar char="•"/>
            </a:pPr>
            <a:r>
              <a:rPr lang="en-US" sz="3200" dirty="0" smtClean="0">
                <a:solidFill>
                  <a:srgbClr val="002060"/>
                </a:solidFill>
              </a:rPr>
              <a:t>Spousal violence</a:t>
            </a:r>
          </a:p>
        </p:txBody>
      </p:sp>
      <p:sp>
        <p:nvSpPr>
          <p:cNvPr id="4" name="TextBox 3"/>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
        <p:nvSpPr>
          <p:cNvPr id="5" name="Right Arrow 4"/>
          <p:cNvSpPr/>
          <p:nvPr/>
        </p:nvSpPr>
        <p:spPr>
          <a:xfrm>
            <a:off x="228600" y="16002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Conclusions and Recommendations</a:t>
            </a:r>
            <a:endParaRPr lang="en-US" b="1" dirty="0">
              <a:solidFill>
                <a:srgbClr val="002060"/>
              </a:solidFill>
            </a:endParaRPr>
          </a:p>
        </p:txBody>
      </p:sp>
      <p:sp>
        <p:nvSpPr>
          <p:cNvPr id="3" name="Content Placeholder 2"/>
          <p:cNvSpPr>
            <a:spLocks noGrp="1"/>
          </p:cNvSpPr>
          <p:nvPr>
            <p:ph idx="1"/>
          </p:nvPr>
        </p:nvSpPr>
        <p:spPr>
          <a:xfrm>
            <a:off x="685800" y="1371600"/>
            <a:ext cx="7848600" cy="4876800"/>
          </a:xfrm>
          <a:ln w="57150" cmpd="thinThick">
            <a:solidFill>
              <a:srgbClr val="E5E2D1"/>
            </a:solidFill>
          </a:ln>
        </p:spPr>
        <p:txBody>
          <a:bodyPr>
            <a:normAutofit lnSpcReduction="10000"/>
          </a:bodyPr>
          <a:lstStyle/>
          <a:p>
            <a:pPr marL="0" lvl="1" indent="0" algn="ctr">
              <a:buNone/>
            </a:pPr>
            <a:r>
              <a:rPr lang="en-US" dirty="0" smtClean="0">
                <a:solidFill>
                  <a:srgbClr val="002060"/>
                </a:solidFill>
              </a:rPr>
              <a:t>	</a:t>
            </a:r>
            <a:r>
              <a:rPr lang="en-US" b="1" i="1" dirty="0" smtClean="0">
                <a:solidFill>
                  <a:srgbClr val="002060"/>
                </a:solidFill>
              </a:rPr>
              <a:t>In general, most, but not all, of the selected indicators of living environment and health status of the population in eight cities are better in non-slum areas than in slum areas.  Nevertheless, the  urban poor in every city are in the most disadvantaged position with respect of almost all of the selected indicators. Since a large proportion of the poor population in every one of the eight cities does not live in slums, there is an imperative need to have a more inclusive policy that extends services to all poor people in addition to slum dwellers. </a:t>
            </a:r>
            <a:endParaRPr lang="en-US" b="1" i="1" dirty="0">
              <a:solidFill>
                <a:srgbClr val="002060"/>
              </a:solidFill>
            </a:endParaRPr>
          </a:p>
        </p:txBody>
      </p:sp>
      <p:sp>
        <p:nvSpPr>
          <p:cNvPr id="4" name="TextBox 3"/>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err="1" smtClean="0">
                <a:solidFill>
                  <a:srgbClr val="002060"/>
                </a:solidFill>
              </a:rPr>
              <a:t>Contd</a:t>
            </a:r>
            <a:r>
              <a:rPr lang="en-US" b="1" dirty="0" smtClean="0">
                <a:solidFill>
                  <a:srgbClr val="002060"/>
                </a:solidFill>
              </a:rPr>
              <a:t>…</a:t>
            </a:r>
            <a:endParaRPr lang="en-US" b="1" dirty="0">
              <a:solidFill>
                <a:srgbClr val="002060"/>
              </a:solidFill>
            </a:endParaRPr>
          </a:p>
        </p:txBody>
      </p:sp>
      <p:sp>
        <p:nvSpPr>
          <p:cNvPr id="3" name="Content Placeholder 2"/>
          <p:cNvSpPr>
            <a:spLocks noGrp="1"/>
          </p:cNvSpPr>
          <p:nvPr>
            <p:ph idx="1"/>
          </p:nvPr>
        </p:nvSpPr>
        <p:spPr>
          <a:xfrm>
            <a:off x="457200" y="1447800"/>
            <a:ext cx="8229600" cy="4724400"/>
          </a:xfrm>
          <a:ln w="57150" cmpd="dbl">
            <a:solidFill>
              <a:srgbClr val="E5E2D1"/>
            </a:solidFill>
          </a:ln>
        </p:spPr>
        <p:txBody>
          <a:bodyPr/>
          <a:lstStyle/>
          <a:p>
            <a:pPr marL="0" indent="0" algn="ctr">
              <a:buNone/>
            </a:pPr>
            <a:r>
              <a:rPr lang="en-US" b="1" i="1" dirty="0" smtClean="0">
                <a:solidFill>
                  <a:srgbClr val="002060"/>
                </a:solidFill>
              </a:rPr>
              <a:t>Since inter-city disparities in most indicators are much sharper than the intra-city disparities by residence or economic status, for evidence-based planning, it is important to have reliable disaggregated data on environmental and health conditions in individual cities and for different groups within these cities similar to the information provided in NFHS-3 for eight selected cities.  </a:t>
            </a:r>
          </a:p>
        </p:txBody>
      </p:sp>
      <p:sp>
        <p:nvSpPr>
          <p:cNvPr id="4" name="TextBox 3"/>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590800"/>
            <a:ext cx="8229600" cy="1066800"/>
          </a:xfrm>
        </p:spPr>
        <p:txBody>
          <a:bodyPr>
            <a:normAutofit fontScale="92500" lnSpcReduction="20000"/>
          </a:bodyPr>
          <a:lstStyle/>
          <a:p>
            <a:pPr algn="ctr">
              <a:buClr>
                <a:srgbClr val="002060"/>
              </a:buClr>
              <a:buNone/>
            </a:pPr>
            <a:r>
              <a:rPr lang="en-US" sz="8000" b="1" dirty="0" smtClean="0">
                <a:solidFill>
                  <a:srgbClr val="002060"/>
                </a:solidFill>
              </a:rPr>
              <a:t>THANK YOU</a:t>
            </a:r>
            <a:endParaRPr lang="en-US" sz="8000" b="1"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b="1" dirty="0" smtClean="0">
                <a:solidFill>
                  <a:srgbClr val="002060"/>
                </a:solidFill>
              </a:rPr>
              <a:t>Need to Focus on Urban Health</a:t>
            </a:r>
            <a:endParaRPr lang="en-US" b="1" dirty="0">
              <a:solidFill>
                <a:srgbClr val="002060"/>
              </a:solidFill>
            </a:endParaRPr>
          </a:p>
        </p:txBody>
      </p:sp>
      <p:sp>
        <p:nvSpPr>
          <p:cNvPr id="3" name="Content Placeholder 2"/>
          <p:cNvSpPr>
            <a:spLocks noGrp="1"/>
          </p:cNvSpPr>
          <p:nvPr>
            <p:ph idx="1"/>
          </p:nvPr>
        </p:nvSpPr>
        <p:spPr>
          <a:xfrm>
            <a:off x="228600" y="1066800"/>
            <a:ext cx="8458200" cy="5562600"/>
          </a:xfrm>
        </p:spPr>
        <p:txBody>
          <a:bodyPr>
            <a:noAutofit/>
          </a:bodyPr>
          <a:lstStyle/>
          <a:p>
            <a:pPr lvl="0">
              <a:buClr>
                <a:srgbClr val="002060"/>
              </a:buClr>
              <a:buFont typeface="Wingdings" pitchFamily="2" charset="2"/>
              <a:buChar char="Ø"/>
            </a:pPr>
            <a:r>
              <a:rPr lang="en-US" sz="2700" dirty="0">
                <a:solidFill>
                  <a:srgbClr val="002060"/>
                </a:solidFill>
              </a:rPr>
              <a:t>The urban population in India is expected to increase to more than 550 million by 2030</a:t>
            </a:r>
          </a:p>
          <a:p>
            <a:pPr>
              <a:buNone/>
            </a:pPr>
            <a:endParaRPr lang="en-US" sz="1000" dirty="0">
              <a:solidFill>
                <a:srgbClr val="002060"/>
              </a:solidFill>
            </a:endParaRPr>
          </a:p>
          <a:p>
            <a:pPr lvl="0">
              <a:buClr>
                <a:srgbClr val="002060"/>
              </a:buClr>
              <a:buFont typeface="Wingdings" pitchFamily="2" charset="2"/>
              <a:buChar char="Ø"/>
            </a:pPr>
            <a:r>
              <a:rPr lang="en-US" sz="2700" dirty="0">
                <a:solidFill>
                  <a:srgbClr val="002060"/>
                </a:solidFill>
              </a:rPr>
              <a:t>Currently, a sizable proportion of </a:t>
            </a:r>
            <a:r>
              <a:rPr lang="en-US" sz="2700" dirty="0" smtClean="0">
                <a:solidFill>
                  <a:srgbClr val="002060"/>
                </a:solidFill>
              </a:rPr>
              <a:t>the population </a:t>
            </a:r>
            <a:r>
              <a:rPr lang="en-US" sz="2700" dirty="0">
                <a:solidFill>
                  <a:srgbClr val="002060"/>
                </a:solidFill>
              </a:rPr>
              <a:t>in most </a:t>
            </a:r>
            <a:r>
              <a:rPr lang="en-US" sz="2700" dirty="0" smtClean="0">
                <a:solidFill>
                  <a:srgbClr val="002060"/>
                </a:solidFill>
              </a:rPr>
              <a:t>Indian </a:t>
            </a:r>
            <a:r>
              <a:rPr lang="en-US" sz="2700" dirty="0">
                <a:solidFill>
                  <a:srgbClr val="002060"/>
                </a:solidFill>
              </a:rPr>
              <a:t>cities lives in slum </a:t>
            </a:r>
            <a:r>
              <a:rPr lang="en-US" sz="2700" dirty="0" smtClean="0">
                <a:solidFill>
                  <a:srgbClr val="002060"/>
                </a:solidFill>
              </a:rPr>
              <a:t>areas</a:t>
            </a:r>
          </a:p>
          <a:p>
            <a:pPr lvl="0"/>
            <a:endParaRPr lang="en-US" sz="1000" dirty="0">
              <a:solidFill>
                <a:srgbClr val="002060"/>
              </a:solidFill>
            </a:endParaRPr>
          </a:p>
          <a:p>
            <a:pPr lvl="0">
              <a:buClr>
                <a:srgbClr val="002060"/>
              </a:buClr>
              <a:buFont typeface="Wingdings" pitchFamily="2" charset="2"/>
              <a:buChar char="Ø"/>
            </a:pPr>
            <a:r>
              <a:rPr lang="en-US" sz="2700" dirty="0" smtClean="0">
                <a:solidFill>
                  <a:srgbClr val="002060"/>
                </a:solidFill>
              </a:rPr>
              <a:t>The </a:t>
            </a:r>
            <a:r>
              <a:rPr lang="en-US" sz="2700" dirty="0">
                <a:solidFill>
                  <a:srgbClr val="002060"/>
                </a:solidFill>
              </a:rPr>
              <a:t>increasing slum population </a:t>
            </a:r>
            <a:r>
              <a:rPr lang="en-US" sz="2700" dirty="0" smtClean="0">
                <a:solidFill>
                  <a:srgbClr val="002060"/>
                </a:solidFill>
              </a:rPr>
              <a:t>is </a:t>
            </a:r>
            <a:r>
              <a:rPr lang="en-US" sz="2700" dirty="0">
                <a:solidFill>
                  <a:srgbClr val="002060"/>
                </a:solidFill>
              </a:rPr>
              <a:t>seen an </a:t>
            </a:r>
            <a:r>
              <a:rPr lang="en-US" sz="2700" dirty="0" smtClean="0">
                <a:solidFill>
                  <a:srgbClr val="002060"/>
                </a:solidFill>
              </a:rPr>
              <a:t>indication </a:t>
            </a:r>
            <a:r>
              <a:rPr lang="en-US" sz="2700" dirty="0">
                <a:solidFill>
                  <a:srgbClr val="002060"/>
                </a:solidFill>
              </a:rPr>
              <a:t>of worsening living conditions and increasing </a:t>
            </a:r>
            <a:r>
              <a:rPr lang="en-US" sz="2700" dirty="0" smtClean="0">
                <a:solidFill>
                  <a:srgbClr val="002060"/>
                </a:solidFill>
              </a:rPr>
              <a:t>poverty in Indian cities </a:t>
            </a:r>
            <a:endParaRPr lang="en-US" sz="2700" dirty="0">
              <a:solidFill>
                <a:srgbClr val="002060"/>
              </a:solidFill>
            </a:endParaRPr>
          </a:p>
          <a:p>
            <a:pPr>
              <a:buNone/>
            </a:pPr>
            <a:endParaRPr lang="en-US" sz="1000" dirty="0">
              <a:solidFill>
                <a:srgbClr val="002060"/>
              </a:solidFill>
            </a:endParaRPr>
          </a:p>
          <a:p>
            <a:pPr lvl="0">
              <a:buClr>
                <a:srgbClr val="002060"/>
              </a:buClr>
              <a:buFont typeface="Wingdings" pitchFamily="2" charset="2"/>
              <a:buChar char="Ø"/>
            </a:pPr>
            <a:r>
              <a:rPr lang="en-US" sz="2700" dirty="0">
                <a:solidFill>
                  <a:srgbClr val="002060"/>
                </a:solidFill>
              </a:rPr>
              <a:t>The increasing concentration of </a:t>
            </a:r>
            <a:r>
              <a:rPr lang="en-US" sz="2700" dirty="0" smtClean="0">
                <a:solidFill>
                  <a:srgbClr val="002060"/>
                </a:solidFill>
              </a:rPr>
              <a:t>the population </a:t>
            </a:r>
            <a:r>
              <a:rPr lang="en-US" sz="2700" dirty="0">
                <a:solidFill>
                  <a:srgbClr val="002060"/>
                </a:solidFill>
              </a:rPr>
              <a:t>in slums and urban poverty </a:t>
            </a:r>
            <a:r>
              <a:rPr lang="en-US" sz="2700" dirty="0" smtClean="0">
                <a:solidFill>
                  <a:srgbClr val="002060"/>
                </a:solidFill>
              </a:rPr>
              <a:t>have </a:t>
            </a:r>
            <a:r>
              <a:rPr lang="en-US" sz="2700" dirty="0">
                <a:solidFill>
                  <a:srgbClr val="002060"/>
                </a:solidFill>
              </a:rPr>
              <a:t>drawn a strong interest in urban health in general, and </a:t>
            </a:r>
            <a:r>
              <a:rPr lang="en-US" sz="2700" dirty="0" smtClean="0">
                <a:solidFill>
                  <a:srgbClr val="002060"/>
                </a:solidFill>
              </a:rPr>
              <a:t>the health </a:t>
            </a:r>
            <a:r>
              <a:rPr lang="en-US" sz="2700" dirty="0">
                <a:solidFill>
                  <a:srgbClr val="002060"/>
                </a:solidFill>
              </a:rPr>
              <a:t>of slum </a:t>
            </a:r>
            <a:r>
              <a:rPr lang="en-US" sz="2700" dirty="0" smtClean="0">
                <a:solidFill>
                  <a:srgbClr val="002060"/>
                </a:solidFill>
              </a:rPr>
              <a:t>dwellers and the urban </a:t>
            </a:r>
            <a:r>
              <a:rPr lang="en-US" sz="2700" dirty="0">
                <a:solidFill>
                  <a:srgbClr val="002060"/>
                </a:solidFill>
              </a:rPr>
              <a:t>poor in particular</a:t>
            </a:r>
          </a:p>
          <a:p>
            <a:endParaRPr lang="en-US" sz="2300" dirty="0"/>
          </a:p>
        </p:txBody>
      </p:sp>
      <p:sp>
        <p:nvSpPr>
          <p:cNvPr id="4" name="TextBox 3"/>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200" b="1" dirty="0" smtClean="0">
                <a:solidFill>
                  <a:srgbClr val="002060"/>
                </a:solidFill>
              </a:rPr>
              <a:t>Data on slum/non-slum areas in NFHS-3</a:t>
            </a:r>
            <a:endParaRPr lang="en-US" sz="4200" b="1" dirty="0">
              <a:solidFill>
                <a:srgbClr val="002060"/>
              </a:solidFill>
            </a:endParaRPr>
          </a:p>
        </p:txBody>
      </p:sp>
      <p:sp>
        <p:nvSpPr>
          <p:cNvPr id="3" name="Content Placeholder 2"/>
          <p:cNvSpPr>
            <a:spLocks noGrp="1"/>
          </p:cNvSpPr>
          <p:nvPr>
            <p:ph idx="1"/>
          </p:nvPr>
        </p:nvSpPr>
        <p:spPr>
          <a:xfrm>
            <a:off x="228600" y="1752600"/>
            <a:ext cx="8610600" cy="4525963"/>
          </a:xfrm>
        </p:spPr>
        <p:txBody>
          <a:bodyPr>
            <a:normAutofit/>
          </a:bodyPr>
          <a:lstStyle/>
          <a:p>
            <a:pPr lvl="0">
              <a:buClr>
                <a:srgbClr val="002060"/>
              </a:buClr>
              <a:buFont typeface="Wingdings" pitchFamily="2" charset="2"/>
              <a:buChar char="Ø"/>
            </a:pPr>
            <a:r>
              <a:rPr lang="en-US" dirty="0" smtClean="0">
                <a:solidFill>
                  <a:srgbClr val="002060"/>
                </a:solidFill>
              </a:rPr>
              <a:t>Due to the growth of the urban population and a strong interest in urban health, as well as the Millennium </a:t>
            </a:r>
            <a:r>
              <a:rPr lang="en-US" dirty="0">
                <a:solidFill>
                  <a:srgbClr val="002060"/>
                </a:solidFill>
              </a:rPr>
              <a:t>Development Goal on improving the lives of slum </a:t>
            </a:r>
            <a:r>
              <a:rPr lang="en-US" dirty="0" smtClean="0">
                <a:solidFill>
                  <a:srgbClr val="002060"/>
                </a:solidFill>
              </a:rPr>
              <a:t>dwellers, in NFHS-3 eight cities (i.e.  Chennai, Delhi, Hyderabad, Indore, Kolkata,       Meerut, Mumbai, and Nagpur) were selected for providing slum/non-slum estimates </a:t>
            </a:r>
          </a:p>
          <a:p>
            <a:pPr lvl="0">
              <a:buNone/>
            </a:pPr>
            <a:endParaRPr lang="en-US" dirty="0">
              <a:solidFill>
                <a:srgbClr val="002060"/>
              </a:solidFill>
            </a:endParaRPr>
          </a:p>
        </p:txBody>
      </p:sp>
      <p:sp>
        <p:nvSpPr>
          <p:cNvPr id="4" name="TextBox 3"/>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Proportion of Slum Population</a:t>
            </a:r>
            <a:endParaRPr lang="en-US" b="1" dirty="0">
              <a:solidFill>
                <a:srgbClr val="002060"/>
              </a:solidFill>
            </a:endParaRPr>
          </a:p>
        </p:txBody>
      </p:sp>
      <p:pic>
        <p:nvPicPr>
          <p:cNvPr id="4" name="Content Placeholder 3" descr="D:\NFHS3\data_reports\E_special_reports\urban_health_report\c_urban_health_graphs_final\urban_health_chapter_1_map1_26jul09.bmp"/>
          <p:cNvPicPr>
            <a:picLocks noGrp="1"/>
          </p:cNvPicPr>
          <p:nvPr>
            <p:ph idx="1"/>
          </p:nvPr>
        </p:nvPicPr>
        <p:blipFill>
          <a:blip r:embed="rId3" cstate="print"/>
          <a:srcRect l="10588" t="8182" r="10588" b="8182"/>
          <a:stretch>
            <a:fillRect/>
          </a:stretch>
        </p:blipFill>
        <p:spPr bwMode="auto">
          <a:xfrm>
            <a:off x="533400" y="1676400"/>
            <a:ext cx="3733800" cy="4525963"/>
          </a:xfrm>
          <a:prstGeom prst="rect">
            <a:avLst/>
          </a:prstGeom>
          <a:noFill/>
          <a:ln w="9525">
            <a:noFill/>
            <a:miter lim="800000"/>
            <a:headEnd/>
            <a:tailEnd/>
          </a:ln>
        </p:spPr>
      </p:pic>
      <p:sp>
        <p:nvSpPr>
          <p:cNvPr id="6" name="TextBox 5"/>
          <p:cNvSpPr txBox="1"/>
          <p:nvPr/>
        </p:nvSpPr>
        <p:spPr>
          <a:xfrm>
            <a:off x="4572000" y="1828800"/>
            <a:ext cx="4038600" cy="4031873"/>
          </a:xfrm>
          <a:prstGeom prst="rect">
            <a:avLst/>
          </a:prstGeom>
          <a:noFill/>
        </p:spPr>
        <p:txBody>
          <a:bodyPr wrap="square" rtlCol="0">
            <a:spAutoFit/>
          </a:bodyPr>
          <a:lstStyle/>
          <a:p>
            <a:r>
              <a:rPr lang="en-US" sz="3200" dirty="0" smtClean="0">
                <a:solidFill>
                  <a:srgbClr val="002060"/>
                </a:solidFill>
              </a:rPr>
              <a:t>According to 2001 Census, these eight cities  together possessed nearly 30 percent of the total enumerated slum population of the country</a:t>
            </a:r>
            <a:endParaRPr lang="en-US" sz="3200" dirty="0">
              <a:solidFill>
                <a:srgbClr val="002060"/>
              </a:solidFill>
            </a:endParaRPr>
          </a:p>
        </p:txBody>
      </p:sp>
      <p:sp>
        <p:nvSpPr>
          <p:cNvPr id="5" name="TextBox 4"/>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Sample</a:t>
            </a:r>
            <a:endParaRPr lang="en-US" b="1" dirty="0">
              <a:solidFill>
                <a:srgbClr val="002060"/>
              </a:solidFill>
            </a:endParaRPr>
          </a:p>
        </p:txBody>
      </p:sp>
      <p:sp>
        <p:nvSpPr>
          <p:cNvPr id="3" name="Content Placeholder 2"/>
          <p:cNvSpPr>
            <a:spLocks noGrp="1"/>
          </p:cNvSpPr>
          <p:nvPr>
            <p:ph idx="1"/>
          </p:nvPr>
        </p:nvSpPr>
        <p:spPr/>
        <p:txBody>
          <a:bodyPr>
            <a:normAutofit/>
          </a:bodyPr>
          <a:lstStyle/>
          <a:p>
            <a:pPr>
              <a:buClr>
                <a:srgbClr val="002060"/>
              </a:buClr>
              <a:buFont typeface="Wingdings" pitchFamily="2" charset="2"/>
              <a:buChar char="Ø"/>
            </a:pPr>
            <a:r>
              <a:rPr lang="en-US" sz="2800" dirty="0" smtClean="0">
                <a:solidFill>
                  <a:srgbClr val="002060"/>
                </a:solidFill>
              </a:rPr>
              <a:t>Slum/non-slum areas in cities are defined according to the census definition and supervisor’s observation </a:t>
            </a:r>
          </a:p>
          <a:p>
            <a:pPr>
              <a:buNone/>
            </a:pPr>
            <a:endParaRPr lang="en-US" sz="2000" dirty="0" smtClean="0">
              <a:solidFill>
                <a:srgbClr val="002060"/>
              </a:solidFill>
            </a:endParaRPr>
          </a:p>
          <a:p>
            <a:pPr>
              <a:buClr>
                <a:srgbClr val="002060"/>
              </a:buClr>
              <a:buFont typeface="Wingdings" pitchFamily="2" charset="2"/>
              <a:buChar char="Ø"/>
            </a:pPr>
            <a:r>
              <a:rPr lang="en-US" sz="2800" dirty="0" smtClean="0">
                <a:solidFill>
                  <a:srgbClr val="002060"/>
                </a:solidFill>
              </a:rPr>
              <a:t>The poor  in these cities include those belonging to the lowest quartile of the wealth index, which is  calculated on the basis of ownership of a number of household assets, housing quality and important housing facilities for the urban sample as a whole at all India level. This definition of the poor is not the same as the population living below the poverty line.</a:t>
            </a:r>
            <a:endParaRPr lang="en-US" sz="2800" dirty="0">
              <a:solidFill>
                <a:srgbClr val="002060"/>
              </a:solidFill>
            </a:endParaRPr>
          </a:p>
        </p:txBody>
      </p:sp>
      <p:sp>
        <p:nvSpPr>
          <p:cNvPr id="4" name="TextBox 3"/>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002060"/>
                </a:solidFill>
              </a:rPr>
              <a:t>Contents </a:t>
            </a:r>
            <a:endParaRPr lang="en-US" sz="4800" b="1" dirty="0">
              <a:solidFill>
                <a:srgbClr val="002060"/>
              </a:solidFill>
            </a:endParaRPr>
          </a:p>
        </p:txBody>
      </p:sp>
      <p:sp>
        <p:nvSpPr>
          <p:cNvPr id="3" name="Content Placeholder 2"/>
          <p:cNvSpPr>
            <a:spLocks noGrp="1"/>
          </p:cNvSpPr>
          <p:nvPr>
            <p:ph idx="1"/>
          </p:nvPr>
        </p:nvSpPr>
        <p:spPr/>
        <p:txBody>
          <a:bodyPr>
            <a:normAutofit lnSpcReduction="10000"/>
          </a:bodyPr>
          <a:lstStyle/>
          <a:p>
            <a:pPr>
              <a:buClr>
                <a:srgbClr val="002060"/>
              </a:buClr>
              <a:buSzPct val="125000"/>
            </a:pPr>
            <a:r>
              <a:rPr lang="en-US" dirty="0" smtClean="0">
                <a:solidFill>
                  <a:srgbClr val="002060"/>
                </a:solidFill>
              </a:rPr>
              <a:t>Need to focus on urban health by slum/non-slum residence and by economic status</a:t>
            </a:r>
          </a:p>
          <a:p>
            <a:pPr>
              <a:buSzPct val="125000"/>
            </a:pPr>
            <a:endParaRPr lang="en-US" dirty="0" smtClean="0">
              <a:solidFill>
                <a:srgbClr val="002060"/>
              </a:solidFill>
            </a:endParaRPr>
          </a:p>
          <a:p>
            <a:pPr>
              <a:buClr>
                <a:srgbClr val="002060"/>
              </a:buClr>
              <a:buSzPct val="125000"/>
            </a:pPr>
            <a:r>
              <a:rPr lang="en-US" dirty="0" smtClean="0">
                <a:solidFill>
                  <a:srgbClr val="002060"/>
                </a:solidFill>
              </a:rPr>
              <a:t>Differentials in living conditions</a:t>
            </a:r>
          </a:p>
          <a:p>
            <a:pPr>
              <a:buSzPct val="125000"/>
            </a:pPr>
            <a:endParaRPr lang="en-US" dirty="0" smtClean="0">
              <a:solidFill>
                <a:srgbClr val="002060"/>
              </a:solidFill>
            </a:endParaRPr>
          </a:p>
          <a:p>
            <a:pPr>
              <a:buClr>
                <a:srgbClr val="002060"/>
              </a:buClr>
              <a:buSzPct val="125000"/>
            </a:pPr>
            <a:r>
              <a:rPr lang="en-US" dirty="0" smtClean="0">
                <a:solidFill>
                  <a:srgbClr val="002060"/>
                </a:solidFill>
              </a:rPr>
              <a:t>Differentials in health status</a:t>
            </a:r>
          </a:p>
          <a:p>
            <a:pPr>
              <a:buSzPct val="125000"/>
            </a:pPr>
            <a:endParaRPr lang="en-US" dirty="0" smtClean="0">
              <a:solidFill>
                <a:srgbClr val="002060"/>
              </a:solidFill>
            </a:endParaRPr>
          </a:p>
          <a:p>
            <a:pPr marL="342900" lvl="1" indent="-342900">
              <a:buClr>
                <a:srgbClr val="002060"/>
              </a:buClr>
              <a:buSzPct val="125000"/>
              <a:buFont typeface="Arial" pitchFamily="34" charset="0"/>
              <a:buChar char="•"/>
            </a:pPr>
            <a:r>
              <a:rPr lang="en-US" sz="3200" dirty="0" smtClean="0">
                <a:solidFill>
                  <a:srgbClr val="002060"/>
                </a:solidFill>
              </a:rPr>
              <a:t>Spousal violence</a:t>
            </a:r>
          </a:p>
        </p:txBody>
      </p:sp>
      <p:sp>
        <p:nvSpPr>
          <p:cNvPr id="4" name="TextBox 3"/>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
        <p:nvSpPr>
          <p:cNvPr id="5" name="Right Arrow 4"/>
          <p:cNvSpPr/>
          <p:nvPr/>
        </p:nvSpPr>
        <p:spPr>
          <a:xfrm>
            <a:off x="228600" y="31242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txBody>
          <a:bodyPr>
            <a:noAutofit/>
          </a:bodyPr>
          <a:lstStyle/>
          <a:p>
            <a:r>
              <a:rPr lang="en-US" sz="3000" b="1" dirty="0" smtClean="0">
                <a:solidFill>
                  <a:srgbClr val="002060"/>
                </a:solidFill>
                <a:cs typeface="Arial" pitchFamily="34" charset="0"/>
              </a:rPr>
              <a:t>Proportions </a:t>
            </a:r>
            <a:r>
              <a:rPr lang="en-US" sz="3000" b="1" dirty="0">
                <a:solidFill>
                  <a:srgbClr val="002060"/>
                </a:solidFill>
                <a:cs typeface="Arial" pitchFamily="34" charset="0"/>
              </a:rPr>
              <a:t>of </a:t>
            </a:r>
            <a:r>
              <a:rPr lang="en-US" sz="3000" b="1" dirty="0" smtClean="0">
                <a:solidFill>
                  <a:srgbClr val="002060"/>
                </a:solidFill>
                <a:cs typeface="Arial" pitchFamily="34" charset="0"/>
              </a:rPr>
              <a:t>Slum </a:t>
            </a:r>
            <a:r>
              <a:rPr lang="en-US" sz="3000" b="1" dirty="0">
                <a:solidFill>
                  <a:srgbClr val="002060"/>
                </a:solidFill>
                <a:cs typeface="Arial" pitchFamily="34" charset="0"/>
              </a:rPr>
              <a:t>H</a:t>
            </a:r>
            <a:r>
              <a:rPr lang="en-US" sz="3000" b="1" dirty="0" smtClean="0">
                <a:solidFill>
                  <a:srgbClr val="002060"/>
                </a:solidFill>
                <a:cs typeface="Arial" pitchFamily="34" charset="0"/>
              </a:rPr>
              <a:t>ouseholds </a:t>
            </a:r>
            <a:r>
              <a:rPr lang="en-US" sz="3000" b="1" dirty="0">
                <a:solidFill>
                  <a:srgbClr val="002060"/>
                </a:solidFill>
                <a:cs typeface="Arial" pitchFamily="34" charset="0"/>
              </a:rPr>
              <a:t>and </a:t>
            </a:r>
            <a:r>
              <a:rPr lang="en-US" sz="3000" b="1" dirty="0" smtClean="0">
                <a:solidFill>
                  <a:srgbClr val="002060"/>
                </a:solidFill>
                <a:cs typeface="Arial" pitchFamily="34" charset="0"/>
              </a:rPr>
              <a:t>Poor Households  </a:t>
            </a:r>
            <a:r>
              <a:rPr lang="en-US" sz="3000" b="1" dirty="0">
                <a:solidFill>
                  <a:srgbClr val="002060"/>
                </a:solidFill>
                <a:cs typeface="Arial" pitchFamily="34" charset="0"/>
              </a:rPr>
              <a:t>in </a:t>
            </a:r>
            <a:r>
              <a:rPr lang="en-US" sz="3000" b="1" dirty="0" smtClean="0">
                <a:solidFill>
                  <a:srgbClr val="002060"/>
                </a:solidFill>
                <a:cs typeface="Arial" pitchFamily="34" charset="0"/>
              </a:rPr>
              <a:t>Selected </a:t>
            </a:r>
            <a:r>
              <a:rPr lang="en-US" sz="3000" b="1" dirty="0">
                <a:solidFill>
                  <a:srgbClr val="002060"/>
                </a:solidFill>
                <a:cs typeface="Arial" pitchFamily="34" charset="0"/>
              </a:rPr>
              <a:t>C</a:t>
            </a:r>
            <a:r>
              <a:rPr lang="en-US" sz="3000" b="1" dirty="0" smtClean="0">
                <a:solidFill>
                  <a:srgbClr val="002060"/>
                </a:solidFill>
                <a:cs typeface="Arial" pitchFamily="34" charset="0"/>
              </a:rPr>
              <a:t>ities</a:t>
            </a:r>
            <a:r>
              <a:rPr lang="en-US" sz="3000" b="1" dirty="0">
                <a:solidFill>
                  <a:srgbClr val="002060"/>
                </a:solidFill>
                <a:cs typeface="Arial" pitchFamily="34" charset="0"/>
              </a:rPr>
              <a:t>, India, 2005-06</a:t>
            </a:r>
            <a:br>
              <a:rPr lang="en-US" sz="3000" b="1" dirty="0">
                <a:solidFill>
                  <a:srgbClr val="002060"/>
                </a:solidFill>
                <a:cs typeface="Arial" pitchFamily="34" charset="0"/>
              </a:rPr>
            </a:br>
            <a:endParaRPr lang="en-US" sz="3000" b="1" dirty="0">
              <a:solidFill>
                <a:srgbClr val="002060"/>
              </a:solidFill>
            </a:endParaRPr>
          </a:p>
        </p:txBody>
      </p:sp>
      <p:graphicFrame>
        <p:nvGraphicFramePr>
          <p:cNvPr id="4" name="Content Placeholder 3"/>
          <p:cNvGraphicFramePr>
            <a:graphicFrameLocks noGrp="1"/>
          </p:cNvGraphicFramePr>
          <p:nvPr>
            <p:ph idx="1"/>
          </p:nvPr>
        </p:nvGraphicFramePr>
        <p:xfrm>
          <a:off x="457200" y="1600200"/>
          <a:ext cx="8229600" cy="3124199"/>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a:off x="685800" y="5105400"/>
            <a:ext cx="7924800" cy="1447800"/>
          </a:xfrm>
          <a:prstGeom prst="ellipse">
            <a:avLst/>
          </a:prstGeom>
          <a:solidFill>
            <a:srgbClr val="B0C7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In every city there are many more slum households than poor households.</a:t>
            </a:r>
            <a:endParaRPr lang="en-US" sz="2400" b="1" dirty="0">
              <a:solidFill>
                <a:srgbClr val="002060"/>
              </a:solidFill>
            </a:endParaRPr>
          </a:p>
        </p:txBody>
      </p:sp>
      <p:sp>
        <p:nvSpPr>
          <p:cNvPr id="5" name="TextBox 4"/>
          <p:cNvSpPr txBox="1"/>
          <p:nvPr/>
        </p:nvSpPr>
        <p:spPr>
          <a:xfrm>
            <a:off x="7696200" y="6443246"/>
            <a:ext cx="1447800" cy="338554"/>
          </a:xfrm>
          <a:prstGeom prst="rect">
            <a:avLst/>
          </a:prstGeom>
          <a:noFill/>
        </p:spPr>
        <p:txBody>
          <a:bodyPr wrap="square" rtlCol="0">
            <a:spAutoFit/>
          </a:bodyPr>
          <a:lstStyle/>
          <a:p>
            <a:r>
              <a:rPr lang="en-US" sz="1600" dirty="0" smtClean="0">
                <a:solidFill>
                  <a:srgbClr val="002060"/>
                </a:solidFill>
              </a:rPr>
              <a:t>NFHS-3, India</a:t>
            </a:r>
            <a:endParaRPr lang="en-IN" sz="1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1153</TotalTime>
  <Words>1289</Words>
  <Application>Microsoft Office PowerPoint</Application>
  <PresentationFormat>On-screen Show (4:3)</PresentationFormat>
  <Paragraphs>219</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Health and Living Conditions in Eight Indian Cities</vt:lpstr>
      <vt:lpstr>Objective</vt:lpstr>
      <vt:lpstr>Contents </vt:lpstr>
      <vt:lpstr>Need to Focus on Urban Health</vt:lpstr>
      <vt:lpstr>Data on slum/non-slum areas in NFHS-3</vt:lpstr>
      <vt:lpstr>Proportion of Slum Population</vt:lpstr>
      <vt:lpstr>Sample</vt:lpstr>
      <vt:lpstr>Contents </vt:lpstr>
      <vt:lpstr>Proportions of Slum Households and Poor Households  in Selected Cities, India, 2005-06 </vt:lpstr>
      <vt:lpstr>Percentage of Poor Households in Slum/Non-slum Areas</vt:lpstr>
      <vt:lpstr>Distribution of the Poor between Slum and Non-slum Areas</vt:lpstr>
      <vt:lpstr>Household Living Conditions</vt:lpstr>
      <vt:lpstr>Household Living Conditions</vt:lpstr>
      <vt:lpstr>Slide 14</vt:lpstr>
      <vt:lpstr>Percentage of Poor Households Possessing a BPL Card</vt:lpstr>
      <vt:lpstr>Contents </vt:lpstr>
      <vt:lpstr>Infant and Under-five Mortality Rates</vt:lpstr>
      <vt:lpstr>Slide 18</vt:lpstr>
      <vt:lpstr>Percentage of Women Who Had Three or More Antenatal Care Visits</vt:lpstr>
      <vt:lpstr>Percentage of Women Who Received All Recommended Antenatal Care</vt:lpstr>
      <vt:lpstr>Place of Delivery</vt:lpstr>
      <vt:lpstr>Maternal Care</vt:lpstr>
      <vt:lpstr>Percentage of Children Under Age Five Years Who Are Underweight</vt:lpstr>
      <vt:lpstr>Percentage of Children Age 6-59 Months Who have Anaemia</vt:lpstr>
      <vt:lpstr>Percentage of Children Age 0-71 Months Who Received Any Service from An Anganwadi Centre</vt:lpstr>
      <vt:lpstr>Nutritional Status of Women</vt:lpstr>
      <vt:lpstr>Anaemia Among Poor Women</vt:lpstr>
      <vt:lpstr>Contents </vt:lpstr>
      <vt:lpstr>Spousal Violence Among Ever-married Women</vt:lpstr>
      <vt:lpstr>Conclusions and Recommendations</vt:lpstr>
      <vt:lpstr>Contd…</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Living Conditions in Eight Indian Cities</dc:title>
  <dc:creator>nfhsstaff</dc:creator>
  <cp:lastModifiedBy>NFHS</cp:lastModifiedBy>
  <cp:revision>227</cp:revision>
  <dcterms:created xsi:type="dcterms:W3CDTF">2005-09-04T18:53:08Z</dcterms:created>
  <dcterms:modified xsi:type="dcterms:W3CDTF">2009-09-10T16:36:48Z</dcterms:modified>
</cp:coreProperties>
</file>